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925" r:id="rId3"/>
    <p:sldId id="928" r:id="rId4"/>
    <p:sldId id="736" r:id="rId5"/>
    <p:sldId id="738" r:id="rId6"/>
    <p:sldId id="929" r:id="rId7"/>
    <p:sldId id="927" r:id="rId8"/>
    <p:sldId id="301" r:id="rId9"/>
    <p:sldId id="740" r:id="rId10"/>
    <p:sldId id="784" r:id="rId11"/>
    <p:sldId id="930" r:id="rId12"/>
    <p:sldId id="266" r:id="rId13"/>
    <p:sldId id="565" r:id="rId14"/>
    <p:sldId id="270" r:id="rId15"/>
    <p:sldId id="274" r:id="rId16"/>
    <p:sldId id="273" r:id="rId17"/>
    <p:sldId id="292" r:id="rId18"/>
    <p:sldId id="282" r:id="rId19"/>
    <p:sldId id="285" r:id="rId20"/>
    <p:sldId id="297" r:id="rId21"/>
    <p:sldId id="775" r:id="rId22"/>
    <p:sldId id="490" r:id="rId23"/>
    <p:sldId id="566" r:id="rId24"/>
    <p:sldId id="932" r:id="rId25"/>
    <p:sldId id="299" r:id="rId26"/>
    <p:sldId id="300" r:id="rId27"/>
    <p:sldId id="611" r:id="rId28"/>
    <p:sldId id="612" r:id="rId29"/>
    <p:sldId id="613" r:id="rId30"/>
    <p:sldId id="614" r:id="rId31"/>
    <p:sldId id="933" r:id="rId32"/>
    <p:sldId id="780" r:id="rId33"/>
    <p:sldId id="825" r:id="rId34"/>
    <p:sldId id="799" r:id="rId35"/>
    <p:sldId id="864" r:id="rId36"/>
    <p:sldId id="935" r:id="rId37"/>
    <p:sldId id="729" r:id="rId38"/>
    <p:sldId id="713" r:id="rId39"/>
    <p:sldId id="934" r:id="rId40"/>
    <p:sldId id="433" r:id="rId41"/>
    <p:sldId id="731" r:id="rId42"/>
    <p:sldId id="733" r:id="rId43"/>
    <p:sldId id="671" r:id="rId44"/>
    <p:sldId id="511" r:id="rId45"/>
    <p:sldId id="278" r:id="rId46"/>
    <p:sldId id="629" r:id="rId47"/>
    <p:sldId id="543" r:id="rId48"/>
    <p:sldId id="936" r:id="rId49"/>
    <p:sldId id="687" r:id="rId50"/>
    <p:sldId id="691" r:id="rId51"/>
    <p:sldId id="692" r:id="rId52"/>
    <p:sldId id="694" r:id="rId53"/>
    <p:sldId id="937" r:id="rId54"/>
    <p:sldId id="673" r:id="rId55"/>
    <p:sldId id="888" r:id="rId56"/>
    <p:sldId id="931" r:id="rId57"/>
    <p:sldId id="752" r:id="rId58"/>
    <p:sldId id="832" r:id="rId59"/>
    <p:sldId id="290" r:id="rId60"/>
    <p:sldId id="555" r:id="rId61"/>
    <p:sldId id="554" r:id="rId62"/>
    <p:sldId id="924" r:id="rId63"/>
    <p:sldId id="29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fault.DESKTOP-9CGK2DI\Desktop\AmtWebApp\Documents\Intel\Download%20Stats%20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fault.DESKTOP-9CGK2DI\Desktop\AmtWebApp\Documents\Intel\Download%20Stats%20202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fault.DESKTOP-9CGK2DI\Desktop\AmtWebApp\Documents\Intel\CompressionCostSaving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fault.DESKTOP-9CGK2DI\Desktop\AmtWebApp\Documents\Intel\CompressionCostSaving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MeshCentral Downloads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Downloads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Sheet1!$B$3:$B$6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82899</c:v>
                </c:pt>
                <c:pt idx="1">
                  <c:v>214815</c:v>
                </c:pt>
                <c:pt idx="2">
                  <c:v>266577</c:v>
                </c:pt>
                <c:pt idx="3">
                  <c:v>431074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C4-450D-9549-8D2992F39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7856272"/>
        <c:axId val="417858896"/>
      </c:barChart>
      <c:catAx>
        <c:axId val="41785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858896"/>
        <c:crosses val="autoZero"/>
        <c:auto val="1"/>
        <c:lblAlgn val="ctr"/>
        <c:lblOffset val="100"/>
        <c:noMultiLvlLbl val="0"/>
      </c:catAx>
      <c:valAx>
        <c:axId val="41785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856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MeshCentral Downloads in 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Sheet1!$C$24</c:f>
              <c:strCache>
                <c:ptCount val="1"/>
                <c:pt idx="0">
                  <c:v>Downloads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Sheet1!$B$25:$B$35</c:f>
              <c:strCache>
                <c:ptCount val="11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</c:strCache>
            </c:strRef>
          </c:cat>
          <c:val>
            <c:numRef>
              <c:f>Sheet1!$C$25:$C$35</c:f>
              <c:numCache>
                <c:formatCode>General</c:formatCode>
                <c:ptCount val="11"/>
                <c:pt idx="0">
                  <c:v>33677</c:v>
                </c:pt>
                <c:pt idx="1">
                  <c:v>28892</c:v>
                </c:pt>
                <c:pt idx="2">
                  <c:v>20576</c:v>
                </c:pt>
                <c:pt idx="3">
                  <c:v>91204</c:v>
                </c:pt>
                <c:pt idx="4">
                  <c:v>56565</c:v>
                </c:pt>
                <c:pt idx="5">
                  <c:v>31482</c:v>
                </c:pt>
                <c:pt idx="6">
                  <c:v>33369</c:v>
                </c:pt>
                <c:pt idx="7">
                  <c:v>25859</c:v>
                </c:pt>
                <c:pt idx="8">
                  <c:v>35703</c:v>
                </c:pt>
                <c:pt idx="9">
                  <c:v>24209</c:v>
                </c:pt>
                <c:pt idx="10">
                  <c:v>39287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8-4EA0-8B08-D68CB768DF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6348192"/>
        <c:axId val="587474936"/>
      </c:barChart>
      <c:catAx>
        <c:axId val="58634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474936"/>
        <c:crosses val="autoZero"/>
        <c:auto val="1"/>
        <c:lblAlgn val="ctr"/>
        <c:lblOffset val="100"/>
        <c:noMultiLvlLbl val="0"/>
      </c:catAx>
      <c:valAx>
        <c:axId val="587474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348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MeshCentral</a:t>
            </a:r>
            <a:r>
              <a:rPr lang="en-US" baseline="0" dirty="0"/>
              <a:t> Update Compression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Sheet1!$E$8</c:f>
              <c:strCache>
                <c:ptCount val="1"/>
                <c:pt idx="0">
                  <c:v>Actual
(Bytes)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Sheet1!$D$9:$D$12</c:f>
              <c:strCache>
                <c:ptCount val="4"/>
                <c:pt idx="0">
                  <c:v>Windows Mesh Agent</c:v>
                </c:pt>
                <c:pt idx="1">
                  <c:v>Linux Mesh Agent</c:v>
                </c:pt>
                <c:pt idx="2">
                  <c:v>Windows Mesh Core</c:v>
                </c:pt>
                <c:pt idx="3">
                  <c:v>Linux Mesh Core</c:v>
                </c:pt>
              </c:strCache>
            </c:strRef>
          </c:cat>
          <c:val>
            <c:numRef>
              <c:f>Sheet1!$E$9:$E$12</c:f>
              <c:numCache>
                <c:formatCode>General</c:formatCode>
                <c:ptCount val="4"/>
                <c:pt idx="0">
                  <c:v>3292696</c:v>
                </c:pt>
                <c:pt idx="1">
                  <c:v>2910744</c:v>
                </c:pt>
                <c:pt idx="2">
                  <c:v>414941</c:v>
                </c:pt>
                <c:pt idx="3">
                  <c:v>386079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6E-4EAE-8BBD-26E02D08D4B9}"/>
            </c:ext>
          </c:extLst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Compressed
(Bytes)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Sheet1!$D$9:$D$12</c:f>
              <c:strCache>
                <c:ptCount val="4"/>
                <c:pt idx="0">
                  <c:v>Windows Mesh Agent</c:v>
                </c:pt>
                <c:pt idx="1">
                  <c:v>Linux Mesh Agent</c:v>
                </c:pt>
                <c:pt idx="2">
                  <c:v>Windows Mesh Core</c:v>
                </c:pt>
                <c:pt idx="3">
                  <c:v>Linux Mesh Core</c:v>
                </c:pt>
              </c:strCache>
            </c:strRef>
          </c:cat>
          <c:val>
            <c:numRef>
              <c:f>Sheet1!$F$9:$F$12</c:f>
              <c:numCache>
                <c:formatCode>General</c:formatCode>
                <c:ptCount val="4"/>
                <c:pt idx="0">
                  <c:v>1609296</c:v>
                </c:pt>
                <c:pt idx="1">
                  <c:v>1493443</c:v>
                </c:pt>
                <c:pt idx="2">
                  <c:v>88439</c:v>
                </c:pt>
                <c:pt idx="3">
                  <c:v>81414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6E-4EAE-8BBD-26E02D08D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0801664"/>
        <c:axId val="460797728"/>
      </c:barChart>
      <c:catAx>
        <c:axId val="46080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797728"/>
        <c:crosses val="autoZero"/>
        <c:auto val="1"/>
        <c:lblAlgn val="ctr"/>
        <c:lblOffset val="100"/>
        <c:noMultiLvlLbl val="0"/>
      </c:catAx>
      <c:valAx>
        <c:axId val="46079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801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MeshCentral Main</a:t>
            </a:r>
            <a:r>
              <a:rPr lang="en-US" baseline="0" dirty="0"/>
              <a:t> Web Page </a:t>
            </a:r>
            <a:r>
              <a:rPr lang="en-US" dirty="0"/>
              <a:t>Size (MB)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Sheet2!$F$6</c:f>
              <c:strCache>
                <c:ptCount val="1"/>
                <c:pt idx="0">
                  <c:v>Size (MB)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Sheet2!$E$7:$E$10</c:f>
              <c:strCache>
                <c:ptCount val="4"/>
                <c:pt idx="0">
                  <c:v>Original</c:v>
                </c:pt>
                <c:pt idx="1">
                  <c:v>Minified</c:v>
                </c:pt>
                <c:pt idx="2">
                  <c:v>Compressed</c:v>
                </c:pt>
                <c:pt idx="3">
                  <c:v>Minify + Compressed</c:v>
                </c:pt>
              </c:strCache>
            </c:strRef>
          </c:cat>
          <c:val>
            <c:numRef>
              <c:f>Sheet2!$F$7:$F$10</c:f>
              <c:numCache>
                <c:formatCode>General</c:formatCode>
                <c:ptCount val="4"/>
                <c:pt idx="0">
                  <c:v>3.91</c:v>
                </c:pt>
                <c:pt idx="1">
                  <c:v>2.67</c:v>
                </c:pt>
                <c:pt idx="2">
                  <c:v>1.05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0-441D-8EC6-DA1E38C6C0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63517368"/>
        <c:axId val="463973640"/>
      </c:barChart>
      <c:catAx>
        <c:axId val="463517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973640"/>
        <c:crosses val="autoZero"/>
        <c:auto val="1"/>
        <c:lblAlgn val="ctr"/>
        <c:lblOffset val="100"/>
        <c:noMultiLvlLbl val="0"/>
      </c:catAx>
      <c:valAx>
        <c:axId val="463973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517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0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9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841F-C4EE-4BC3-8BF9-C3CA3BCB687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3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1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5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e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88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051177" y="1799316"/>
            <a:ext cx="67008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/>
              <a:t>MeshCentral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Britannic Bold" panose="020B0903060703020204" pitchFamily="34" charset="0"/>
                    </a:rPr>
                    <a:t>HARDWARE TLS</a:t>
                  </a: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994447" y="5459740"/>
              <a:ext cx="4814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Built with modern web technologies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9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F02BB9B-DABE-469C-8933-BCA6F1DDA77A}"/>
              </a:ext>
            </a:extLst>
          </p:cNvPr>
          <p:cNvGrpSpPr/>
          <p:nvPr/>
        </p:nvGrpSpPr>
        <p:grpSpPr>
          <a:xfrm>
            <a:off x="2737485" y="817245"/>
            <a:ext cx="7111365" cy="5223510"/>
            <a:chOff x="3470910" y="817245"/>
            <a:chExt cx="7111365" cy="5223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4E510C-F3FB-44A0-A3A2-8FD905DAC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0910" y="817245"/>
              <a:ext cx="4214214" cy="237049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552C1-12C1-407C-AD84-1D36D208E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565" y="2415173"/>
              <a:ext cx="3680710" cy="2374652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BDFF0A-1392-481E-AA54-F8993FD10147}"/>
                </a:ext>
              </a:extLst>
            </p:cNvPr>
            <p:cNvSpPr txBox="1"/>
            <p:nvPr/>
          </p:nvSpPr>
          <p:spPr>
            <a:xfrm>
              <a:off x="7915274" y="859602"/>
              <a:ext cx="26670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MeshCentral</a:t>
              </a:r>
              <a:r>
                <a:rPr lang="en-US" sz="1100" dirty="0"/>
                <a:t>, </a:t>
              </a:r>
              <a:r>
                <a:rPr lang="en-US" sz="1100" b="1" dirty="0"/>
                <a:t>MeshAgent</a:t>
              </a:r>
              <a:r>
                <a:rPr lang="en-US" sz="1100" dirty="0"/>
                <a:t> and </a:t>
              </a:r>
              <a:r>
                <a:rPr lang="en-US" sz="1100" b="1" dirty="0"/>
                <a:t>MeshCentral Router</a:t>
              </a:r>
              <a:r>
                <a:rPr lang="en-US" sz="1100" dirty="0"/>
                <a:t> have been selected by GitHub to be printed on archival film for long term storage in the artic.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6AA46B-C9E2-4679-B8D7-1D35C80E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108" y="3538895"/>
              <a:ext cx="3335813" cy="2501860"/>
            </a:xfrm>
            <a:prstGeom prst="rect">
              <a:avLst/>
            </a:prstGeom>
            <a:effectLst>
              <a:outerShdw blurRad="1270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AFDF0-B698-4C0E-B04D-B207A6BC2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5921" y="1580917"/>
              <a:ext cx="781351" cy="495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2B53C0-3312-4F11-9809-64AD3EF98FC0}"/>
                </a:ext>
              </a:extLst>
            </p:cNvPr>
            <p:cNvSpPr txBox="1"/>
            <p:nvPr/>
          </p:nvSpPr>
          <p:spPr>
            <a:xfrm>
              <a:off x="7685124" y="5360511"/>
              <a:ext cx="26670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Located next to the global seed vault, the MeshCentral code should last 1000 years.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9CC8BA-C094-4555-9883-03C874C63839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8810625" y="4171950"/>
              <a:ext cx="208000" cy="11885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3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94" y="1552668"/>
            <a:ext cx="8330006" cy="2387600"/>
          </a:xfrm>
        </p:spPr>
        <p:txBody>
          <a:bodyPr/>
          <a:lstStyle/>
          <a:p>
            <a:r>
              <a:rPr lang="en-US" dirty="0"/>
              <a:t>MeshCentral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65914-9574-4966-A63B-4E925222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1" y="161363"/>
            <a:ext cx="3564143" cy="6336255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39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6" y="1175199"/>
            <a:ext cx="3686921" cy="2218344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serverclou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574" y="68732"/>
            <a:ext cx="964648" cy="10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204692" y="252087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5FBCBA-5BC4-4D51-86FA-019CD31D2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2" y="3541348"/>
            <a:ext cx="3682975" cy="3064565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B05B5-866A-4670-92E2-B31472541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004" y="328977"/>
            <a:ext cx="3682975" cy="3064566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647394-7518-4C7A-8447-36EEE0939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004" y="3541348"/>
            <a:ext cx="3682975" cy="3064565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FE9B4B-D493-4C69-9B02-CCB9354ADBDA}"/>
              </a:ext>
            </a:extLst>
          </p:cNvPr>
          <p:cNvSpPr txBox="1"/>
          <p:nvPr/>
        </p:nvSpPr>
        <p:spPr>
          <a:xfrm>
            <a:off x="8518850" y="444597"/>
            <a:ext cx="30323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Remote desktop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Remote Files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Remote Terminal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Device information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Real-time user interface</a:t>
            </a:r>
          </a:p>
          <a:p>
            <a:pPr marL="285750" indent="-285750">
              <a:buFontTx/>
              <a:buChar char="-"/>
            </a:pPr>
            <a:r>
              <a:rPr lang="en-US" dirty="0"/>
              <a:t>LAN / WAN / Hybrid modes</a:t>
            </a:r>
          </a:p>
        </p:txBody>
      </p:sp>
    </p:spTree>
    <p:extLst>
      <p:ext uri="{BB962C8B-B14F-4D97-AF65-F5344CB8AC3E}">
        <p14:creationId xmlns:p14="http://schemas.microsoft.com/office/powerpoint/2010/main" val="35720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1BCA8A7-4837-4481-92C9-C405987918E1}"/>
              </a:ext>
            </a:extLst>
          </p:cNvPr>
          <p:cNvGrpSpPr/>
          <p:nvPr/>
        </p:nvGrpSpPr>
        <p:grpSpPr>
          <a:xfrm>
            <a:off x="3231915" y="1093370"/>
            <a:ext cx="6851189" cy="5213312"/>
            <a:chOff x="3231915" y="1093370"/>
            <a:chExt cx="6851189" cy="52133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9FF5D61-8B46-40DD-A3FA-9AC392B45A18}"/>
                </a:ext>
              </a:extLst>
            </p:cNvPr>
            <p:cNvGrpSpPr/>
            <p:nvPr/>
          </p:nvGrpSpPr>
          <p:grpSpPr>
            <a:xfrm>
              <a:off x="3231915" y="2103810"/>
              <a:ext cx="6026385" cy="3403213"/>
              <a:chOff x="2517540" y="1755913"/>
              <a:chExt cx="7131577" cy="402733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1123D55-20CC-46D8-84C2-AD88160F5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7540" y="1755913"/>
                <a:ext cx="2265377" cy="4027336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DAC4447-A21C-4F41-B6BB-8D4B6F0CC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0640" y="1755913"/>
                <a:ext cx="2265377" cy="4027336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DC68A8E-B781-4846-ADAF-7190F8BA4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3740" y="1755913"/>
                <a:ext cx="2265377" cy="4027336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D4B5A8-DBB3-40E0-AC39-DCD3EF2FC614}"/>
                </a:ext>
              </a:extLst>
            </p:cNvPr>
            <p:cNvSpPr txBox="1"/>
            <p:nvPr/>
          </p:nvSpPr>
          <p:spPr>
            <a:xfrm>
              <a:off x="3461166" y="1231870"/>
              <a:ext cx="263483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 blue icon is now shown on the mobile application for devices that have one or more active remote management sessions.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DF85A7-5BCF-423C-80C6-D2B63C3E93D2}"/>
                </a:ext>
              </a:extLst>
            </p:cNvPr>
            <p:cNvCxnSpPr>
              <a:cxnSpLocks/>
            </p:cNvCxnSpPr>
            <p:nvPr/>
          </p:nvCxnSpPr>
          <p:spPr>
            <a:xfrm>
              <a:off x="5924550" y="1832034"/>
              <a:ext cx="1019175" cy="7873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894D5D-EAD4-42DC-B7BE-2D19E36C1A21}"/>
                </a:ext>
              </a:extLst>
            </p:cNvPr>
            <p:cNvSpPr txBox="1"/>
            <p:nvPr/>
          </p:nvSpPr>
          <p:spPr>
            <a:xfrm rot="20675411">
              <a:off x="3356914" y="109337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866C83-FAEE-4608-B1AF-FFA8D873BB8D}"/>
                </a:ext>
              </a:extLst>
            </p:cNvPr>
            <p:cNvSpPr txBox="1"/>
            <p:nvPr/>
          </p:nvSpPr>
          <p:spPr>
            <a:xfrm>
              <a:off x="6696075" y="1316508"/>
              <a:ext cx="26348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Tap the icon to see what remote management sessions are active.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11D11F-FC31-4C0C-BFFF-1DB28AB71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384" y="1747395"/>
              <a:ext cx="203616" cy="757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servercloud.png">
              <a:extLst>
                <a:ext uri="{FF2B5EF4-FFF2-40B4-BE49-F238E27FC236}">
                  <a16:creationId xmlns:a16="http://schemas.microsoft.com/office/drawing/2014/main" id="{FEB0FFB0-B3FA-49ED-995E-B49F0FEE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55722" y="3914530"/>
              <a:ext cx="2227382" cy="239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D7ADC2-E8D0-4B72-9230-D0F91C1EE6E7}"/>
                </a:ext>
              </a:extLst>
            </p:cNvPr>
            <p:cNvSpPr txBox="1"/>
            <p:nvPr/>
          </p:nvSpPr>
          <p:spPr>
            <a:xfrm>
              <a:off x="3743219" y="5746402"/>
              <a:ext cx="14030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Icons are real-time, no refresh required.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EED931-9FE1-42D6-B007-C025B4C958DD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4444721" y="4371975"/>
              <a:ext cx="584479" cy="1374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92277" y="1648464"/>
            <a:ext cx="489569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Deploy Fast</a:t>
            </a:r>
          </a:p>
          <a:p>
            <a:pPr algn="ctr"/>
            <a:endParaRPr lang="en-US" sz="4000" b="1" dirty="0"/>
          </a:p>
          <a:p>
            <a:pPr algn="ctr"/>
            <a:r>
              <a:rPr lang="en-US" sz="3200" dirty="0"/>
              <a:t>Deploy to Linux &amp; Windows.</a:t>
            </a:r>
          </a:p>
          <a:p>
            <a:pPr algn="ctr"/>
            <a:r>
              <a:rPr lang="en-US" sz="3200" dirty="0"/>
              <a:t>Supports Docker.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“</a:t>
            </a:r>
            <a:r>
              <a:rPr lang="en-US" sz="3200" dirty="0" err="1"/>
              <a:t>npm</a:t>
            </a:r>
            <a:r>
              <a:rPr lang="en-US" sz="3200" dirty="0"/>
              <a:t> install </a:t>
            </a:r>
            <a:r>
              <a:rPr lang="en-US" sz="3200" dirty="0" err="1"/>
              <a:t>meshcentral</a:t>
            </a:r>
            <a:r>
              <a:rPr lang="en-US" sz="3200" dirty="0"/>
              <a:t>”</a:t>
            </a:r>
          </a:p>
        </p:txBody>
      </p:sp>
      <p:pic>
        <p:nvPicPr>
          <p:cNvPr id="14" name="Picture 13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07" y="1344604"/>
            <a:ext cx="1093956" cy="1174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397969" y="1507881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MeshCentral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05" y="4009020"/>
            <a:ext cx="1223264" cy="1223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52" y="4009020"/>
            <a:ext cx="1205932" cy="1392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184" y="4009020"/>
            <a:ext cx="2068014" cy="11849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16075" y="2453497"/>
            <a:ext cx="2281280" cy="1317793"/>
            <a:chOff x="2216075" y="2453497"/>
            <a:chExt cx="2281280" cy="1317793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2216075" y="2453497"/>
              <a:ext cx="771122" cy="1128799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377682" y="2453497"/>
              <a:ext cx="1" cy="1317793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68168" y="2453497"/>
              <a:ext cx="729187" cy="1128799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426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86114" y="2293154"/>
            <a:ext cx="55288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Deploy Anywhere</a:t>
            </a:r>
          </a:p>
          <a:p>
            <a:pPr algn="ctr"/>
            <a:endParaRPr lang="en-US" sz="4000" b="1" dirty="0"/>
          </a:p>
          <a:p>
            <a:pPr algn="ctr"/>
            <a:r>
              <a:rPr lang="en-US" sz="3200" dirty="0"/>
              <a:t>Standalone, appliance or cloud.</a:t>
            </a:r>
          </a:p>
          <a:p>
            <a:pPr algn="ctr"/>
            <a:r>
              <a:rPr lang="en-US" sz="3200" dirty="0"/>
              <a:t>AWS, Google, Azure.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04" y="3072995"/>
            <a:ext cx="831290" cy="8312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70" y="3989196"/>
            <a:ext cx="1568503" cy="935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74" y="3012956"/>
            <a:ext cx="1136265" cy="847272"/>
          </a:xfrm>
          <a:prstGeom prst="rect">
            <a:avLst/>
          </a:prstGeom>
        </p:spPr>
      </p:pic>
      <p:pic>
        <p:nvPicPr>
          <p:cNvPr id="27" name="Picture 26" descr="serverclou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1848" y="1646609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Connector 27"/>
          <p:cNvCxnSpPr/>
          <p:nvPr/>
        </p:nvCxnSpPr>
        <p:spPr>
          <a:xfrm>
            <a:off x="4618373" y="3215004"/>
            <a:ext cx="303259" cy="85859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120040" y="3797155"/>
            <a:ext cx="185091" cy="232961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7281" y="3224892"/>
            <a:ext cx="304572" cy="66084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587711" y="3799094"/>
            <a:ext cx="184797" cy="251217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86" y="4005133"/>
            <a:ext cx="731630" cy="9201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26" y="4313400"/>
            <a:ext cx="977373" cy="97737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>
            <a:off x="3468512" y="3945727"/>
            <a:ext cx="1403" cy="292282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13189" y="2972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®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63867" y="433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®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49158" y="4270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®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5568" y="29624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®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08340" y="1228827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MeshCentral</a:t>
            </a:r>
          </a:p>
        </p:txBody>
      </p:sp>
    </p:spTree>
    <p:extLst>
      <p:ext uri="{BB962C8B-B14F-4D97-AF65-F5344CB8AC3E}">
        <p14:creationId xmlns:p14="http://schemas.microsoft.com/office/powerpoint/2010/main" val="8262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15043" y="2293154"/>
            <a:ext cx="46710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Scale More</a:t>
            </a:r>
          </a:p>
          <a:p>
            <a:pPr algn="ctr"/>
            <a:endParaRPr lang="en-US" sz="4000" b="1" dirty="0"/>
          </a:p>
          <a:p>
            <a:pPr algn="ctr"/>
            <a:r>
              <a:rPr lang="en-US" sz="3200" dirty="0"/>
              <a:t>With Server Peering,</a:t>
            </a:r>
            <a:br>
              <a:rPr lang="en-US" sz="3200" dirty="0"/>
            </a:br>
            <a:r>
              <a:rPr lang="en-US" sz="3200" dirty="0"/>
              <a:t>MongoDB and TLS Offload.</a:t>
            </a:r>
          </a:p>
        </p:txBody>
      </p:sp>
      <p:pic>
        <p:nvPicPr>
          <p:cNvPr id="14" name="Picture 13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3662" y="4499663"/>
            <a:ext cx="1093956" cy="1174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274824" y="4662940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MeshCentral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688" y="1039333"/>
            <a:ext cx="1750491" cy="1750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7" y="1736905"/>
            <a:ext cx="1619351" cy="99199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376179" y="1224443"/>
            <a:ext cx="1419835" cy="1656178"/>
            <a:chOff x="4306414" y="3891560"/>
            <a:chExt cx="1419835" cy="165617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414" y="3891560"/>
              <a:ext cx="1419835" cy="141983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395808" y="5270739"/>
              <a:ext cx="12410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Britannic Bold" panose="020B0903060703020204" pitchFamily="34" charset="0"/>
                </a:rPr>
                <a:t>HARDWARE TLS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41984" y="2937590"/>
            <a:ext cx="2294702" cy="1317794"/>
            <a:chOff x="2341984" y="2937590"/>
            <a:chExt cx="2294702" cy="1317794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3475078" y="2937590"/>
              <a:ext cx="1" cy="1317794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2341984" y="3135086"/>
              <a:ext cx="742609" cy="1120297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865564" y="3126584"/>
              <a:ext cx="771122" cy="1128800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0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 flipH="1">
            <a:off x="6023703" y="1779244"/>
            <a:ext cx="1478116" cy="4171028"/>
          </a:xfrm>
          <a:custGeom>
            <a:avLst/>
            <a:gdLst>
              <a:gd name="connsiteX0" fmla="*/ 0 w 1138417"/>
              <a:gd name="connsiteY0" fmla="*/ 4077477 h 4171028"/>
              <a:gd name="connsiteX1" fmla="*/ 1110343 w 1138417"/>
              <a:gd name="connsiteY1" fmla="*/ 3638939 h 4171028"/>
              <a:gd name="connsiteX2" fmla="*/ 830424 w 1138417"/>
              <a:gd name="connsiteY2" fmla="*/ 0 h 417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417" h="4171028">
                <a:moveTo>
                  <a:pt x="0" y="4077477"/>
                </a:moveTo>
                <a:cubicBezTo>
                  <a:pt x="485969" y="4197998"/>
                  <a:pt x="971939" y="4318519"/>
                  <a:pt x="1110343" y="3638939"/>
                </a:cubicBezTo>
                <a:cubicBezTo>
                  <a:pt x="1248747" y="2959359"/>
                  <a:pt x="830424" y="0"/>
                  <a:pt x="830424" y="0"/>
                </a:cubicBezTo>
              </a:path>
            </a:pathLst>
          </a:custGeom>
          <a:noFill/>
          <a:ln w="127000"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76063" y="895739"/>
            <a:ext cx="2995126" cy="2358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8509528" y="1782147"/>
            <a:ext cx="1138417" cy="4171028"/>
          </a:xfrm>
          <a:custGeom>
            <a:avLst/>
            <a:gdLst>
              <a:gd name="connsiteX0" fmla="*/ 0 w 1138417"/>
              <a:gd name="connsiteY0" fmla="*/ 4077477 h 4171028"/>
              <a:gd name="connsiteX1" fmla="*/ 1110343 w 1138417"/>
              <a:gd name="connsiteY1" fmla="*/ 3638939 h 4171028"/>
              <a:gd name="connsiteX2" fmla="*/ 830424 w 1138417"/>
              <a:gd name="connsiteY2" fmla="*/ 0 h 417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417" h="4171028">
                <a:moveTo>
                  <a:pt x="0" y="4077477"/>
                </a:moveTo>
                <a:cubicBezTo>
                  <a:pt x="485969" y="4197998"/>
                  <a:pt x="971939" y="4318519"/>
                  <a:pt x="1110343" y="3638939"/>
                </a:cubicBezTo>
                <a:cubicBezTo>
                  <a:pt x="1248747" y="2959359"/>
                  <a:pt x="830424" y="0"/>
                  <a:pt x="830424" y="0"/>
                </a:cubicBezTo>
              </a:path>
            </a:pathLst>
          </a:custGeom>
          <a:noFill/>
          <a:ln w="127000"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16" r="896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28" y="5147408"/>
            <a:ext cx="1685147" cy="126208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727531" y="3626212"/>
            <a:ext cx="1474236" cy="899135"/>
            <a:chOff x="6264240" y="3150351"/>
            <a:chExt cx="1474236" cy="899135"/>
          </a:xfrm>
        </p:grpSpPr>
        <p:sp>
          <p:nvSpPr>
            <p:cNvPr id="4" name="Rounded Rectangle 3"/>
            <p:cNvSpPr/>
            <p:nvPr/>
          </p:nvSpPr>
          <p:spPr>
            <a:xfrm>
              <a:off x="6264240" y="3150351"/>
              <a:ext cx="1474236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59" y="3557647"/>
              <a:ext cx="412998" cy="34772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65094" y="3150351"/>
              <a:ext cx="1272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Web Server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27531" y="2499080"/>
            <a:ext cx="1474236" cy="899135"/>
            <a:chOff x="6264240" y="3150351"/>
            <a:chExt cx="1474236" cy="899135"/>
          </a:xfrm>
        </p:grpSpPr>
        <p:sp>
          <p:nvSpPr>
            <p:cNvPr id="13" name="Rounded Rectangle 12"/>
            <p:cNvSpPr/>
            <p:nvPr/>
          </p:nvSpPr>
          <p:spPr>
            <a:xfrm>
              <a:off x="6264240" y="3150351"/>
              <a:ext cx="1474236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59" y="3557647"/>
              <a:ext cx="412998" cy="34772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418571" y="3150351"/>
              <a:ext cx="1165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File Server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16559" y="1371948"/>
            <a:ext cx="1474236" cy="899135"/>
            <a:chOff x="6264240" y="3150351"/>
            <a:chExt cx="1474236" cy="899135"/>
          </a:xfrm>
        </p:grpSpPr>
        <p:sp>
          <p:nvSpPr>
            <p:cNvPr id="17" name="Rounded Rectangle 16"/>
            <p:cNvSpPr/>
            <p:nvPr/>
          </p:nvSpPr>
          <p:spPr>
            <a:xfrm>
              <a:off x="6264240" y="3150351"/>
              <a:ext cx="1474236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59" y="3557647"/>
              <a:ext cx="412998" cy="34772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09728" y="3150351"/>
              <a:ext cx="138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MeshCentral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 rot="832650">
            <a:off x="9961186" y="135121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66678" y="1520922"/>
            <a:ext cx="715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Private</a:t>
            </a:r>
            <a:br>
              <a:rPr lang="en-US" sz="1000" dirty="0"/>
            </a:br>
            <a:r>
              <a:rPr lang="en-US" sz="1000" dirty="0"/>
              <a:t>IP address</a:t>
            </a:r>
          </a:p>
          <a:p>
            <a:pPr algn="ctr"/>
            <a:r>
              <a:rPr lang="en-US" sz="1000" dirty="0"/>
              <a:t>y.y.y.1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4002" y="2669728"/>
            <a:ext cx="715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Private</a:t>
            </a:r>
            <a:br>
              <a:rPr lang="en-US" sz="1000" dirty="0"/>
            </a:br>
            <a:r>
              <a:rPr lang="en-US" sz="1000" dirty="0"/>
              <a:t>IP address</a:t>
            </a:r>
          </a:p>
          <a:p>
            <a:pPr algn="ctr"/>
            <a:r>
              <a:rPr lang="en-US" sz="1000" dirty="0"/>
              <a:t>y.y.y.2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61845" y="3798780"/>
            <a:ext cx="715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Private</a:t>
            </a:r>
            <a:br>
              <a:rPr lang="en-US" sz="1000" dirty="0"/>
            </a:br>
            <a:r>
              <a:rPr lang="en-US" sz="1000" dirty="0"/>
              <a:t>IP address</a:t>
            </a:r>
          </a:p>
          <a:p>
            <a:pPr algn="ctr"/>
            <a:r>
              <a:rPr lang="en-US" sz="1000" dirty="0"/>
              <a:t>y.y.y.3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895144" y="569340"/>
            <a:ext cx="932085" cy="899135"/>
            <a:chOff x="2660201" y="585298"/>
            <a:chExt cx="932085" cy="899135"/>
          </a:xfrm>
        </p:grpSpPr>
        <p:sp>
          <p:nvSpPr>
            <p:cNvPr id="40" name="Rounded Rectangle 39"/>
            <p:cNvSpPr/>
            <p:nvPr/>
          </p:nvSpPr>
          <p:spPr>
            <a:xfrm>
              <a:off x="2660201" y="585298"/>
              <a:ext cx="932085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119" y="726956"/>
              <a:ext cx="615820" cy="615820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2884888" y="1520922"/>
            <a:ext cx="96693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mesh.org.com</a:t>
            </a:r>
          </a:p>
          <a:p>
            <a:pPr algn="ctr"/>
            <a:r>
              <a:rPr lang="en-US" sz="1050" dirty="0"/>
              <a:t>files.org.com</a:t>
            </a:r>
          </a:p>
          <a:p>
            <a:pPr algn="ctr"/>
            <a:r>
              <a:rPr lang="en-US" sz="1050" dirty="0"/>
              <a:t>www.org.com</a:t>
            </a:r>
          </a:p>
        </p:txBody>
      </p:sp>
      <p:sp>
        <p:nvSpPr>
          <p:cNvPr id="44" name="Freeform 43"/>
          <p:cNvSpPr/>
          <p:nvPr/>
        </p:nvSpPr>
        <p:spPr>
          <a:xfrm>
            <a:off x="3116490" y="2230016"/>
            <a:ext cx="1371546" cy="737119"/>
          </a:xfrm>
          <a:custGeom>
            <a:avLst/>
            <a:gdLst>
              <a:gd name="connsiteX0" fmla="*/ 270534 w 1371546"/>
              <a:gd name="connsiteY0" fmla="*/ 0 h 737119"/>
              <a:gd name="connsiteX1" fmla="*/ 74591 w 1371546"/>
              <a:gd name="connsiteY1" fmla="*/ 475862 h 737119"/>
              <a:gd name="connsiteX2" fmla="*/ 1371546 w 1371546"/>
              <a:gd name="connsiteY2" fmla="*/ 737119 h 73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546" h="737119">
                <a:moveTo>
                  <a:pt x="270534" y="0"/>
                </a:moveTo>
                <a:cubicBezTo>
                  <a:pt x="80811" y="176504"/>
                  <a:pt x="-108911" y="353009"/>
                  <a:pt x="74591" y="475862"/>
                </a:cubicBezTo>
                <a:cubicBezTo>
                  <a:pt x="258093" y="598715"/>
                  <a:pt x="814819" y="667917"/>
                  <a:pt x="1371546" y="737119"/>
                </a:cubicBezTo>
              </a:path>
            </a:pathLst>
          </a:custGeom>
          <a:noFill/>
          <a:ln w="38100">
            <a:solidFill>
              <a:schemeClr val="accent1">
                <a:shade val="50000"/>
                <a:alpha val="29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761037" y="2174033"/>
            <a:ext cx="6235310" cy="2631232"/>
          </a:xfrm>
          <a:custGeom>
            <a:avLst/>
            <a:gdLst>
              <a:gd name="connsiteX0" fmla="*/ 842216 w 6235310"/>
              <a:gd name="connsiteY0" fmla="*/ 2631232 h 2631232"/>
              <a:gd name="connsiteX1" fmla="*/ 440999 w 6235310"/>
              <a:gd name="connsiteY1" fmla="*/ 1698171 h 2631232"/>
              <a:gd name="connsiteX2" fmla="*/ 6235310 w 6235310"/>
              <a:gd name="connsiteY2" fmla="*/ 0 h 263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35310" h="2631232">
                <a:moveTo>
                  <a:pt x="842216" y="2631232"/>
                </a:moveTo>
                <a:cubicBezTo>
                  <a:pt x="192183" y="2383971"/>
                  <a:pt x="-457850" y="2136710"/>
                  <a:pt x="440999" y="1698171"/>
                </a:cubicBezTo>
                <a:cubicBezTo>
                  <a:pt x="1339848" y="1259632"/>
                  <a:pt x="3787579" y="629816"/>
                  <a:pt x="6235310" y="0"/>
                </a:cubicBezTo>
              </a:path>
            </a:pathLst>
          </a:custGeom>
          <a:noFill/>
          <a:ln w="146050">
            <a:solidFill>
              <a:schemeClr val="accent4">
                <a:alpha val="19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377558" y="2556936"/>
            <a:ext cx="1487523" cy="899135"/>
            <a:chOff x="3573493" y="2023219"/>
            <a:chExt cx="1487523" cy="899135"/>
          </a:xfrm>
        </p:grpSpPr>
        <p:grpSp>
          <p:nvGrpSpPr>
            <p:cNvPr id="22" name="Group 21"/>
            <p:cNvGrpSpPr/>
            <p:nvPr/>
          </p:nvGrpSpPr>
          <p:grpSpPr>
            <a:xfrm>
              <a:off x="3573493" y="2023219"/>
              <a:ext cx="1487523" cy="899135"/>
              <a:chOff x="6257600" y="3150351"/>
              <a:chExt cx="1487523" cy="899135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6264240" y="3150351"/>
                <a:ext cx="1474236" cy="89913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1651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57600" y="3150351"/>
                <a:ext cx="1487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Reverse Proxy</a:t>
                </a:r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204" y="2430515"/>
              <a:ext cx="390093" cy="39009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71" y="4525347"/>
            <a:ext cx="1153951" cy="690453"/>
          </a:xfrm>
          <a:prstGeom prst="rect">
            <a:avLst/>
          </a:prstGeo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4591774" y="2708268"/>
            <a:ext cx="715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Public</a:t>
            </a:r>
            <a:br>
              <a:rPr lang="en-US" sz="1000" dirty="0"/>
            </a:br>
            <a:r>
              <a:rPr lang="en-US" sz="1000" dirty="0"/>
              <a:t>IP address</a:t>
            </a:r>
          </a:p>
          <a:p>
            <a:pPr algn="ctr"/>
            <a:r>
              <a:rPr lang="en-US" sz="1000" dirty="0"/>
              <a:t>x.x.x.x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08069" y="3664176"/>
            <a:ext cx="152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mesh.org.com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885" y="4805265"/>
            <a:ext cx="1662178" cy="1000098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5588156" y="3526718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Ports 80 and 443</a:t>
            </a:r>
          </a:p>
          <a:p>
            <a:pPr algn="ctr"/>
            <a:r>
              <a:rPr lang="en-US" sz="1000" dirty="0"/>
              <a:t>are shared.</a:t>
            </a:r>
          </a:p>
        </p:txBody>
      </p:sp>
    </p:spTree>
    <p:extLst>
      <p:ext uri="{BB962C8B-B14F-4D97-AF65-F5344CB8AC3E}">
        <p14:creationId xmlns:p14="http://schemas.microsoft.com/office/powerpoint/2010/main" val="4868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01" y="452999"/>
            <a:ext cx="1820703" cy="1716343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87" y="469297"/>
            <a:ext cx="1803414" cy="1700045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Arrow Connector 3"/>
          <p:cNvCxnSpPr>
            <a:stCxn id="2" idx="2"/>
          </p:cNvCxnSpPr>
          <p:nvPr/>
        </p:nvCxnSpPr>
        <p:spPr bwMode="auto">
          <a:xfrm flipH="1">
            <a:off x="4075852" y="2169342"/>
            <a:ext cx="1" cy="3005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 flipH="1">
            <a:off x="7337293" y="2169342"/>
            <a:ext cx="1" cy="3005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6" name="Freeform 5"/>
          <p:cNvSpPr/>
          <p:nvPr/>
        </p:nvSpPr>
        <p:spPr>
          <a:xfrm>
            <a:off x="3267075" y="1895475"/>
            <a:ext cx="3789219" cy="3762375"/>
          </a:xfrm>
          <a:custGeom>
            <a:avLst/>
            <a:gdLst>
              <a:gd name="connsiteX0" fmla="*/ 3771900 w 3789219"/>
              <a:gd name="connsiteY0" fmla="*/ 0 h 3762375"/>
              <a:gd name="connsiteX1" fmla="*/ 3409950 w 3789219"/>
              <a:gd name="connsiteY1" fmla="*/ 695325 h 3762375"/>
              <a:gd name="connsiteX2" fmla="*/ 1209675 w 3789219"/>
              <a:gd name="connsiteY2" fmla="*/ 1076325 h 3762375"/>
              <a:gd name="connsiteX3" fmla="*/ 0 w 3789219"/>
              <a:gd name="connsiteY3" fmla="*/ 3762375 h 37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9219" h="3762375">
                <a:moveTo>
                  <a:pt x="3771900" y="0"/>
                </a:moveTo>
                <a:cubicBezTo>
                  <a:pt x="3804443" y="257969"/>
                  <a:pt x="3836987" y="515938"/>
                  <a:pt x="3409950" y="695325"/>
                </a:cubicBezTo>
                <a:cubicBezTo>
                  <a:pt x="2982913" y="874712"/>
                  <a:pt x="1778000" y="565150"/>
                  <a:pt x="1209675" y="1076325"/>
                </a:cubicBezTo>
                <a:cubicBezTo>
                  <a:pt x="641350" y="1587500"/>
                  <a:pt x="320675" y="2674937"/>
                  <a:pt x="0" y="3762375"/>
                </a:cubicBezTo>
              </a:path>
            </a:pathLst>
          </a:custGeom>
          <a:noFill/>
          <a:ln w="2540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659859" y="2011034"/>
            <a:ext cx="3579141" cy="3856366"/>
          </a:xfrm>
          <a:custGeom>
            <a:avLst/>
            <a:gdLst>
              <a:gd name="connsiteX0" fmla="*/ 83466 w 3579141"/>
              <a:gd name="connsiteY0" fmla="*/ 0 h 4038600"/>
              <a:gd name="connsiteX1" fmla="*/ 369216 w 3579141"/>
              <a:gd name="connsiteY1" fmla="*/ 1257300 h 4038600"/>
              <a:gd name="connsiteX2" fmla="*/ 3007641 w 3579141"/>
              <a:gd name="connsiteY2" fmla="*/ 1790700 h 4038600"/>
              <a:gd name="connsiteX3" fmla="*/ 3579141 w 3579141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9141" h="4038600">
                <a:moveTo>
                  <a:pt x="83466" y="0"/>
                </a:moveTo>
                <a:cubicBezTo>
                  <a:pt x="-17341" y="479425"/>
                  <a:pt x="-118147" y="958850"/>
                  <a:pt x="369216" y="1257300"/>
                </a:cubicBezTo>
                <a:cubicBezTo>
                  <a:pt x="856579" y="1555750"/>
                  <a:pt x="2472654" y="1327150"/>
                  <a:pt x="3007641" y="1790700"/>
                </a:cubicBezTo>
                <a:cubicBezTo>
                  <a:pt x="3542628" y="2254250"/>
                  <a:pt x="3560884" y="3146425"/>
                  <a:pt x="3579141" y="4038600"/>
                </a:cubicBezTo>
              </a:path>
            </a:pathLst>
          </a:custGeom>
          <a:noFill/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serverclou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0143" y="2117795"/>
            <a:ext cx="2340552" cy="2513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erverclou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7018" y="2117795"/>
            <a:ext cx="2340552" cy="2513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3649135" y="6016637"/>
            <a:ext cx="909620" cy="538873"/>
            <a:chOff x="1678990" y="3685591"/>
            <a:chExt cx="1573212" cy="933105"/>
          </a:xfrm>
        </p:grpSpPr>
        <p:pic>
          <p:nvPicPr>
            <p:cNvPr id="11" name="Picture 51" descr="Shadow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 descr="servers desktop de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652041" y="5916279"/>
            <a:ext cx="846392" cy="603538"/>
            <a:chOff x="3263153" y="4283610"/>
            <a:chExt cx="1930400" cy="1382084"/>
          </a:xfrm>
        </p:grpSpPr>
        <p:pic>
          <p:nvPicPr>
            <p:cNvPr id="14" name="Picture 51" descr="Shado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8" descr="Lapto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724665" y="5866901"/>
            <a:ext cx="909620" cy="540311"/>
            <a:chOff x="7090759" y="4497805"/>
            <a:chExt cx="909620" cy="540311"/>
          </a:xfrm>
        </p:grpSpPr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19" name="Picture 51" descr="Shadow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1" name="Straight Arrow Connector 20"/>
          <p:cNvCxnSpPr/>
          <p:nvPr/>
        </p:nvCxnSpPr>
        <p:spPr bwMode="auto">
          <a:xfrm flipV="1">
            <a:off x="3361346" y="4808743"/>
            <a:ext cx="327007" cy="89729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 flipV="1">
            <a:off x="4099933" y="4882129"/>
            <a:ext cx="8572" cy="100858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4496717" y="4808743"/>
            <a:ext cx="330991" cy="10103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grpSp>
        <p:nvGrpSpPr>
          <p:cNvPr id="24" name="Group 36"/>
          <p:cNvGrpSpPr>
            <a:grpSpLocks/>
          </p:cNvGrpSpPr>
          <p:nvPr/>
        </p:nvGrpSpPr>
        <p:grpSpPr bwMode="auto">
          <a:xfrm>
            <a:off x="6881457" y="6016637"/>
            <a:ext cx="909620" cy="538873"/>
            <a:chOff x="1678990" y="3685591"/>
            <a:chExt cx="1573212" cy="933105"/>
          </a:xfrm>
        </p:grpSpPr>
        <p:pic>
          <p:nvPicPr>
            <p:cNvPr id="25" name="Picture 51" descr="Shadow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" descr="servers desktop de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7884363" y="5916279"/>
            <a:ext cx="846392" cy="603538"/>
            <a:chOff x="3263153" y="4283610"/>
            <a:chExt cx="1930400" cy="1382084"/>
          </a:xfrm>
        </p:grpSpPr>
        <p:pic>
          <p:nvPicPr>
            <p:cNvPr id="28" name="Picture 51" descr="Shado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8" descr="Lapto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39"/>
          <p:cNvGrpSpPr>
            <a:grpSpLocks/>
          </p:cNvGrpSpPr>
          <p:nvPr/>
        </p:nvGrpSpPr>
        <p:grpSpPr bwMode="auto">
          <a:xfrm>
            <a:off x="5956987" y="5866901"/>
            <a:ext cx="909620" cy="540311"/>
            <a:chOff x="1678990" y="3685591"/>
            <a:chExt cx="1573212" cy="933105"/>
          </a:xfrm>
        </p:grpSpPr>
        <p:pic>
          <p:nvPicPr>
            <p:cNvPr id="31" name="Picture 51" descr="Shadow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 descr="servers desktop de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 bwMode="auto">
          <a:xfrm flipV="1">
            <a:off x="6593668" y="4808743"/>
            <a:ext cx="327007" cy="89729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H="1" flipV="1">
            <a:off x="7332255" y="4882129"/>
            <a:ext cx="8572" cy="100858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H="1" flipV="1">
            <a:off x="7729039" y="4808743"/>
            <a:ext cx="330991" cy="10103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/>
          <p:nvPr/>
        </p:nvCxnSpPr>
        <p:spPr>
          <a:xfrm>
            <a:off x="4975556" y="3248025"/>
            <a:ext cx="1450506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5677" y="1738605"/>
            <a:ext cx="2137270" cy="1183483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/>
          <p:cNvCxnSpPr/>
          <p:nvPr/>
        </p:nvCxnSpPr>
        <p:spPr bwMode="auto">
          <a:xfrm flipH="1">
            <a:off x="7975823" y="2635213"/>
            <a:ext cx="399211" cy="28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222225" y="282233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Server Peering</a:t>
            </a:r>
          </a:p>
          <a:p>
            <a:pPr algn="ctr"/>
            <a:r>
              <a:rPr lang="en-US" sz="900" dirty="0"/>
              <a:t>TLS / Web Socket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35587" y="242482"/>
            <a:ext cx="1803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Intel® AMT Hardware KVM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5500" y="229253"/>
            <a:ext cx="18207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Mesh Agent</a:t>
            </a:r>
            <a:r>
              <a:rPr lang="en-US" sz="900" baseline="30000" dirty="0"/>
              <a:t>2</a:t>
            </a:r>
            <a:r>
              <a:rPr lang="en-US" sz="900" dirty="0"/>
              <a:t> Soft-KVM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61" y="6088849"/>
            <a:ext cx="228600" cy="304801"/>
          </a:xfrm>
          <a:prstGeom prst="rect">
            <a:avLst/>
          </a:prstGeom>
          <a:effectLst>
            <a:outerShdw blurRad="152400" dist="38100" dir="5400000" sx="109000" sy="109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/>
          <p:cNvSpPr txBox="1"/>
          <p:nvPr/>
        </p:nvSpPr>
        <p:spPr>
          <a:xfrm>
            <a:off x="8064816" y="546066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Intel® AMT</a:t>
            </a:r>
            <a:br>
              <a:rPr lang="en-US" sz="900" dirty="0"/>
            </a:br>
            <a:r>
              <a:rPr lang="en-US" sz="900" dirty="0"/>
              <a:t>CIRA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95157" y="53926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Intel® AMT</a:t>
            </a:r>
            <a:br>
              <a:rPr lang="en-US" sz="900" dirty="0"/>
            </a:br>
            <a:r>
              <a:rPr lang="en-US" sz="900" dirty="0"/>
              <a:t>CIRA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12471" y="557563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Mesh</a:t>
            </a:r>
            <a:br>
              <a:rPr lang="en-US" sz="900" dirty="0"/>
            </a:br>
            <a:r>
              <a:rPr lang="en-US" sz="900" dirty="0"/>
              <a:t>Agent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27423" y="555039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Mesh</a:t>
            </a:r>
            <a:br>
              <a:rPr lang="en-US" sz="900" dirty="0"/>
            </a:br>
            <a:r>
              <a:rPr lang="en-US" sz="900" dirty="0"/>
              <a:t>Agent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001283" y="4231368"/>
            <a:ext cx="2238272" cy="534903"/>
            <a:chOff x="5495766" y="2119372"/>
            <a:chExt cx="2238272" cy="534903"/>
          </a:xfrm>
        </p:grpSpPr>
        <p:sp>
          <p:nvSpPr>
            <p:cNvPr id="48" name="TextBox 47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18158" y="4231368"/>
            <a:ext cx="2238272" cy="534903"/>
            <a:chOff x="5495766" y="2119372"/>
            <a:chExt cx="2238272" cy="534903"/>
          </a:xfrm>
        </p:grpSpPr>
        <p:sp>
          <p:nvSpPr>
            <p:cNvPr id="51" name="TextBox 50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707532" y="3006998"/>
            <a:ext cx="1735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Users connected on either server see a real-time combined view of both servers.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95471" y="469297"/>
            <a:ext cx="1735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Perform software and hardware remote desktop sessions to computers on both servers.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8036227" y="990732"/>
            <a:ext cx="732628" cy="381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305587" y="3812353"/>
            <a:ext cx="212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All connections except for Intel® AMT CIRA are secure web socket on port 443.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7791078" y="3501941"/>
            <a:ext cx="625757" cy="427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7932594">
            <a:off x="7175150" y="3444516"/>
            <a:ext cx="733766" cy="787211"/>
            <a:chOff x="4311941" y="268447"/>
            <a:chExt cx="663016" cy="746621"/>
          </a:xfrm>
        </p:grpSpPr>
        <p:grpSp>
          <p:nvGrpSpPr>
            <p:cNvPr id="3" name="Group 2"/>
            <p:cNvGrpSpPr/>
            <p:nvPr/>
          </p:nvGrpSpPr>
          <p:grpSpPr>
            <a:xfrm>
              <a:off x="4387442" y="359743"/>
              <a:ext cx="564382" cy="564382"/>
              <a:chOff x="4387442" y="359743"/>
              <a:chExt cx="564382" cy="56438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513943" y="486229"/>
                <a:ext cx="312057" cy="3120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455724" y="428670"/>
                <a:ext cx="427173" cy="42717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387442" y="359743"/>
                <a:ext cx="564382" cy="56438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4311941" y="268447"/>
              <a:ext cx="352338" cy="746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622619" y="640415"/>
              <a:ext cx="352338" cy="374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00" y="2488424"/>
            <a:ext cx="1468585" cy="14685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8834986">
            <a:off x="7218763" y="4575772"/>
            <a:ext cx="663016" cy="746621"/>
            <a:chOff x="4311941" y="268447"/>
            <a:chExt cx="663016" cy="746621"/>
          </a:xfrm>
        </p:grpSpPr>
        <p:grpSp>
          <p:nvGrpSpPr>
            <p:cNvPr id="11" name="Group 10"/>
            <p:cNvGrpSpPr/>
            <p:nvPr/>
          </p:nvGrpSpPr>
          <p:grpSpPr>
            <a:xfrm>
              <a:off x="4387442" y="359743"/>
              <a:ext cx="564382" cy="564382"/>
              <a:chOff x="4387442" y="359743"/>
              <a:chExt cx="564382" cy="56438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513943" y="486229"/>
                <a:ext cx="312057" cy="3120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455724" y="428670"/>
                <a:ext cx="427173" cy="42717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387442" y="359743"/>
                <a:ext cx="564382" cy="56438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4311941" y="268447"/>
              <a:ext cx="352338" cy="746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2619" y="640415"/>
              <a:ext cx="352338" cy="374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8" descr="serverclou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6312" y="2257522"/>
            <a:ext cx="1902426" cy="204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36"/>
          <p:cNvGrpSpPr>
            <a:grpSpLocks/>
          </p:cNvGrpSpPr>
          <p:nvPr/>
        </p:nvGrpSpPr>
        <p:grpSpPr bwMode="auto">
          <a:xfrm>
            <a:off x="7123552" y="4999585"/>
            <a:ext cx="909620" cy="538873"/>
            <a:chOff x="1678990" y="3685591"/>
            <a:chExt cx="1573212" cy="933105"/>
          </a:xfrm>
        </p:grpSpPr>
        <p:pic>
          <p:nvPicPr>
            <p:cNvPr id="19" name="Picture 51" descr="Shadow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 descr="servers desktop des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8125360" y="4908034"/>
            <a:ext cx="846392" cy="603538"/>
            <a:chOff x="3263153" y="4283610"/>
            <a:chExt cx="1930400" cy="1382084"/>
          </a:xfrm>
        </p:grpSpPr>
        <p:pic>
          <p:nvPicPr>
            <p:cNvPr id="22" name="Picture 51" descr="Shadow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8" descr="Lapto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6197984" y="4858656"/>
            <a:ext cx="909620" cy="540311"/>
            <a:chOff x="7090759" y="4497805"/>
            <a:chExt cx="909620" cy="540311"/>
          </a:xfrm>
        </p:grpSpPr>
        <p:grpSp>
          <p:nvGrpSpPr>
            <p:cNvPr id="25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27" name="Picture 51" descr="Shadow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Group 36"/>
          <p:cNvGrpSpPr>
            <a:grpSpLocks/>
          </p:cNvGrpSpPr>
          <p:nvPr/>
        </p:nvGrpSpPr>
        <p:grpSpPr bwMode="auto">
          <a:xfrm>
            <a:off x="3965650" y="5056242"/>
            <a:ext cx="909620" cy="538873"/>
            <a:chOff x="1678990" y="3685591"/>
            <a:chExt cx="1573212" cy="933105"/>
          </a:xfrm>
        </p:grpSpPr>
        <p:pic>
          <p:nvPicPr>
            <p:cNvPr id="30" name="Picture 51" descr="Shadow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 descr="servers desktop des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4968556" y="4955884"/>
            <a:ext cx="846392" cy="603538"/>
            <a:chOff x="3263153" y="4283610"/>
            <a:chExt cx="1930400" cy="1382084"/>
          </a:xfrm>
        </p:grpSpPr>
        <p:pic>
          <p:nvPicPr>
            <p:cNvPr id="33" name="Picture 51" descr="Shadow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8" descr="Lapto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3041180" y="4906506"/>
            <a:ext cx="909620" cy="540311"/>
            <a:chOff x="7090759" y="4497805"/>
            <a:chExt cx="909620" cy="540311"/>
          </a:xfrm>
        </p:grpSpPr>
        <p:grpSp>
          <p:nvGrpSpPr>
            <p:cNvPr id="36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38" name="Picture 51" descr="Shadow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40" name="Straight Arrow Connector 39"/>
          <p:cNvCxnSpPr/>
          <p:nvPr/>
        </p:nvCxnSpPr>
        <p:spPr bwMode="auto">
          <a:xfrm flipV="1">
            <a:off x="3677861" y="3848348"/>
            <a:ext cx="327007" cy="89729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H="1" flipV="1">
            <a:off x="4416448" y="3921734"/>
            <a:ext cx="8572" cy="100858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 flipV="1">
            <a:off x="4813232" y="3848348"/>
            <a:ext cx="330991" cy="10103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3377490" y="1851039"/>
            <a:ext cx="216437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WAN Mode</a:t>
            </a:r>
            <a:br>
              <a:rPr lang="en-US" dirty="0"/>
            </a:br>
            <a:r>
              <a:rPr lang="en-US" sz="1050" dirty="0"/>
              <a:t>Server must have a fixed DNS name.</a:t>
            </a:r>
          </a:p>
          <a:p>
            <a:pPr algn="ctr"/>
            <a:r>
              <a:rPr lang="en-US" sz="1050" dirty="0"/>
              <a:t>Perfect for Internet deployments.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6778548" y="3884942"/>
            <a:ext cx="429125" cy="8769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6685413" y="1851038"/>
            <a:ext cx="16658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LAN Mode</a:t>
            </a:r>
            <a:br>
              <a:rPr lang="en-US" dirty="0"/>
            </a:br>
            <a:r>
              <a:rPr lang="en-US" sz="1050" dirty="0"/>
              <a:t>No fixed server IP or name.</a:t>
            </a:r>
          </a:p>
          <a:p>
            <a:pPr algn="ctr"/>
            <a:r>
              <a:rPr lang="en-US" sz="1050" dirty="0"/>
              <a:t>Perfect for local networks.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87351" y="3815892"/>
            <a:ext cx="15552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MeshAgents &amp; Intel® AMT</a:t>
            </a:r>
            <a:br>
              <a:rPr lang="en-US" sz="1000" dirty="0"/>
            </a:br>
            <a:r>
              <a:rPr lang="en-US" sz="1000" dirty="0"/>
              <a:t>connect to the server</a:t>
            </a:r>
          </a:p>
          <a:p>
            <a:pPr algn="ctr"/>
            <a:r>
              <a:rPr lang="en-US" sz="1000" dirty="0"/>
              <a:t>at a know IP/name</a:t>
            </a:r>
          </a:p>
        </p:txBody>
      </p:sp>
      <p:cxnSp>
        <p:nvCxnSpPr>
          <p:cNvPr id="47" name="Straight Arrow Connector 46"/>
          <p:cNvCxnSpPr/>
          <p:nvPr/>
        </p:nvCxnSpPr>
        <p:spPr bwMode="auto">
          <a:xfrm flipH="1" flipV="1">
            <a:off x="7847106" y="3884942"/>
            <a:ext cx="395479" cy="86610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8044845" y="3799504"/>
            <a:ext cx="13708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Mesh Agents multicast</a:t>
            </a:r>
          </a:p>
          <a:p>
            <a:pPr algn="ctr"/>
            <a:r>
              <a:rPr lang="en-US" sz="1000" dirty="0"/>
              <a:t>on the LAN to find</a:t>
            </a:r>
          </a:p>
          <a:p>
            <a:pPr algn="ctr"/>
            <a:r>
              <a:rPr lang="en-US" sz="1000" dirty="0"/>
              <a:t>the server.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13341" y="3803462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Server can connect</a:t>
            </a:r>
          </a:p>
          <a:p>
            <a:pPr algn="ctr"/>
            <a:r>
              <a:rPr lang="en-US" sz="1000" dirty="0"/>
              <a:t>directly to Intel® AMT</a:t>
            </a:r>
          </a:p>
        </p:txBody>
      </p:sp>
      <p:pic>
        <p:nvPicPr>
          <p:cNvPr id="1026" name="Picture 2" descr="MeshCentralDiscov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779" y="582232"/>
            <a:ext cx="2778125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0" name="Freeform 49"/>
          <p:cNvSpPr/>
          <p:nvPr/>
        </p:nvSpPr>
        <p:spPr>
          <a:xfrm>
            <a:off x="8476250" y="2256102"/>
            <a:ext cx="1273555" cy="963827"/>
          </a:xfrm>
          <a:custGeom>
            <a:avLst/>
            <a:gdLst>
              <a:gd name="connsiteX0" fmla="*/ 1210962 w 1273555"/>
              <a:gd name="connsiteY0" fmla="*/ 0 h 963827"/>
              <a:gd name="connsiteX1" fmla="*/ 1136822 w 1273555"/>
              <a:gd name="connsiteY1" fmla="*/ 724929 h 963827"/>
              <a:gd name="connsiteX2" fmla="*/ 0 w 1273555"/>
              <a:gd name="connsiteY2" fmla="*/ 963827 h 96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3555" h="963827">
                <a:moveTo>
                  <a:pt x="1210962" y="0"/>
                </a:moveTo>
                <a:cubicBezTo>
                  <a:pt x="1274805" y="282145"/>
                  <a:pt x="1338649" y="564291"/>
                  <a:pt x="1136822" y="724929"/>
                </a:cubicBezTo>
                <a:cubicBezTo>
                  <a:pt x="934995" y="885567"/>
                  <a:pt x="467497" y="924697"/>
                  <a:pt x="0" y="963827"/>
                </a:cubicBezTo>
              </a:path>
            </a:pathLst>
          </a:custGeom>
          <a:noFill/>
          <a:ln w="539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9DF-B138-4514-A766-3DBACD81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MeshCentral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48AA-9C63-4183-9D19-02D6EAE2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876" y="1825625"/>
            <a:ext cx="897792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&amp; Stats</a:t>
            </a:r>
          </a:p>
          <a:p>
            <a:r>
              <a:rPr lang="en-US" dirty="0"/>
              <a:t>State of Social Media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Hosting Cost</a:t>
            </a:r>
          </a:p>
          <a:p>
            <a:r>
              <a:rPr lang="en-US" dirty="0"/>
              <a:t>Android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Intel® AMT</a:t>
            </a:r>
          </a:p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80613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85918" y="591162"/>
            <a:ext cx="5881659" cy="2942011"/>
            <a:chOff x="2785918" y="275855"/>
            <a:chExt cx="5881659" cy="29420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132" y="275855"/>
              <a:ext cx="2297669" cy="620283"/>
            </a:xfrm>
            <a:prstGeom prst="rect">
              <a:avLst/>
            </a:prstGeom>
          </p:spPr>
        </p:pic>
        <p:pic>
          <p:nvPicPr>
            <p:cNvPr id="4" name="Picture 3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85918" y="534599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2916004" y="388300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pic>
          <p:nvPicPr>
            <p:cNvPr id="6" name="Picture 5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69132" y="534598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Freeform 6"/>
            <p:cNvSpPr/>
            <p:nvPr/>
          </p:nvSpPr>
          <p:spPr>
            <a:xfrm>
              <a:off x="4836523" y="119221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4836523" y="1702294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4836523" y="202352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5027491" y="2088604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5410795" y="919560"/>
              <a:ext cx="631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Register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8864" y="1553700"/>
              <a:ext cx="1364476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Prove domain control</a:t>
              </a:r>
              <a:br>
                <a:rPr lang="en-US" sz="1050" dirty="0"/>
              </a:br>
              <a:r>
                <a:rPr lang="en-US" sz="900" dirty="0"/>
                <a:t>HTTP:80</a:t>
              </a:r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9756" y="2499231"/>
              <a:ext cx="13420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Get HTTPS certificate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3416199"/>
            <a:ext cx="377536" cy="257983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7" idx="2"/>
          </p:cNvCxnSpPr>
          <p:nvPr/>
        </p:nvCxnSpPr>
        <p:spPr>
          <a:xfrm>
            <a:off x="2168678" y="3674182"/>
            <a:ext cx="0" cy="1200488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42" y="3746485"/>
            <a:ext cx="377536" cy="25798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702478" y="3690810"/>
            <a:ext cx="183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meshcentral-data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2168680" y="3880323"/>
            <a:ext cx="156264" cy="4834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08646" y="4025872"/>
            <a:ext cx="0" cy="63990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10" y="4213366"/>
            <a:ext cx="377536" cy="2579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042446" y="4157691"/>
            <a:ext cx="12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letsencrypt</a:t>
            </a: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flipH="1" flipV="1">
            <a:off x="2508646" y="4337524"/>
            <a:ext cx="156264" cy="4834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38632" y="4505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688552" y="4513967"/>
            <a:ext cx="128544" cy="36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86992" y="4917209"/>
            <a:ext cx="2291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Let’s Encrypt files and certificates</a:t>
            </a:r>
            <a:br>
              <a:rPr lang="en-US" sz="1200" dirty="0"/>
            </a:br>
            <a:r>
              <a:rPr lang="en-US" sz="1200" dirty="0"/>
              <a:t>will be located in the data folder.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042699" y="3875476"/>
            <a:ext cx="5133858" cy="2504687"/>
            <a:chOff x="2024063" y="1066801"/>
            <a:chExt cx="6481763" cy="3162298"/>
          </a:xfrm>
        </p:grpSpPr>
        <p:grpSp>
          <p:nvGrpSpPr>
            <p:cNvPr id="30" name="Group 29"/>
            <p:cNvGrpSpPr/>
            <p:nvPr/>
          </p:nvGrpSpPr>
          <p:grpSpPr>
            <a:xfrm>
              <a:off x="2024063" y="1066801"/>
              <a:ext cx="5595938" cy="2305050"/>
              <a:chOff x="2024063" y="1066801"/>
              <a:chExt cx="5595938" cy="230505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6"/>
              <a:srcRect t="-1" r="40112" b="59122"/>
              <a:stretch/>
            </p:blipFill>
            <p:spPr>
              <a:xfrm>
                <a:off x="2024063" y="1066801"/>
                <a:ext cx="5595938" cy="2305050"/>
              </a:xfrm>
              <a:prstGeom prst="rect">
                <a:avLst/>
              </a:prstGeom>
              <a:effectLst>
                <a:outerShdw blurRad="177800" dist="38100" dir="5400000" sx="105000" sy="105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4783932" y="1524001"/>
                <a:ext cx="871538" cy="11906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105277" y="2000251"/>
              <a:ext cx="4400549" cy="2228848"/>
              <a:chOff x="7772401" y="4000693"/>
              <a:chExt cx="3286124" cy="1652587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7"/>
              <a:srcRect b="45728"/>
              <a:stretch/>
            </p:blipFill>
            <p:spPr>
              <a:xfrm>
                <a:off x="7772401" y="4000693"/>
                <a:ext cx="3286124" cy="1652587"/>
              </a:xfrm>
              <a:prstGeom prst="rect">
                <a:avLst/>
              </a:prstGeom>
              <a:effectLst>
                <a:outerShdw blurRad="177800" dist="38100" dir="5400000" sx="105000" sy="105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8362950" y="4710305"/>
                <a:ext cx="488156" cy="8572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948612" y="4796030"/>
                <a:ext cx="1314450" cy="419100"/>
              </a:xfrm>
              <a:prstGeom prst="ellipse">
                <a:avLst/>
              </a:prstGeom>
              <a:noFill/>
              <a:ln w="50800"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508206" y="4047096"/>
                <a:ext cx="452437" cy="8572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3330395" y="1270394"/>
              <a:ext cx="1760220" cy="565241"/>
            </a:xfrm>
            <a:prstGeom prst="ellipse">
              <a:avLst/>
            </a:prstGeom>
            <a:noFill/>
            <a:ln w="508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93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496C78-83B2-4D76-9DAB-BDB100654D87}"/>
              </a:ext>
            </a:extLst>
          </p:cNvPr>
          <p:cNvGrpSpPr/>
          <p:nvPr/>
        </p:nvGrpSpPr>
        <p:grpSpPr>
          <a:xfrm>
            <a:off x="3253887" y="746900"/>
            <a:ext cx="5517602" cy="5564825"/>
            <a:chOff x="3253887" y="746900"/>
            <a:chExt cx="5517602" cy="55648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073295-F0FF-4ABD-BE2B-ED380EB1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597" y="1558855"/>
              <a:ext cx="2085892" cy="56547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DA2A28-E5CE-4D8F-9186-D0EF6471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243" y="2257738"/>
              <a:ext cx="1194601" cy="1318093"/>
            </a:xfrm>
            <a:prstGeom prst="rect">
              <a:avLst/>
            </a:prstGeom>
          </p:spPr>
        </p:pic>
        <p:pic>
          <p:nvPicPr>
            <p:cNvPr id="8" name="Picture 7" descr="servercloud.png">
              <a:extLst>
                <a:ext uri="{FF2B5EF4-FFF2-40B4-BE49-F238E27FC236}">
                  <a16:creationId xmlns:a16="http://schemas.microsoft.com/office/drawing/2014/main" id="{5C1353B0-280E-47D8-B4B7-F0FD217F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69734" y="1862717"/>
              <a:ext cx="1978006" cy="2124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C77B99-610E-4F21-966B-93E5E809D8BC}"/>
                </a:ext>
              </a:extLst>
            </p:cNvPr>
            <p:cNvSpPr txBox="1"/>
            <p:nvPr/>
          </p:nvSpPr>
          <p:spPr>
            <a:xfrm>
              <a:off x="3253887" y="1601107"/>
              <a:ext cx="240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37CB1D3-4EAB-4CDF-8399-05B54A57B1EA}"/>
                </a:ext>
              </a:extLst>
            </p:cNvPr>
            <p:cNvSpPr/>
            <p:nvPr/>
          </p:nvSpPr>
          <p:spPr>
            <a:xfrm>
              <a:off x="5411553" y="2267263"/>
              <a:ext cx="1335819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FB37ADE-2286-4549-ABED-2CF177D9CCD0}"/>
                </a:ext>
              </a:extLst>
            </p:cNvPr>
            <p:cNvSpPr/>
            <p:nvPr/>
          </p:nvSpPr>
          <p:spPr>
            <a:xfrm flipH="1">
              <a:off x="5385964" y="2549454"/>
              <a:ext cx="1345623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OK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E70AFA9-B798-4050-B324-41FFA0EC9948}"/>
                </a:ext>
              </a:extLst>
            </p:cNvPr>
            <p:cNvSpPr/>
            <p:nvPr/>
          </p:nvSpPr>
          <p:spPr>
            <a:xfrm>
              <a:off x="5411553" y="2891308"/>
              <a:ext cx="1335819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AAFC3FC2-ADEE-42D7-8FBD-A8AE2BA6EEEE}"/>
                </a:ext>
              </a:extLst>
            </p:cNvPr>
            <p:cNvSpPr/>
            <p:nvPr/>
          </p:nvSpPr>
          <p:spPr>
            <a:xfrm flipH="1">
              <a:off x="5385964" y="3173499"/>
              <a:ext cx="1345623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80B979-DEBE-43E5-9524-08982A19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243" y="4127926"/>
              <a:ext cx="1194601" cy="1318093"/>
            </a:xfrm>
            <a:prstGeom prst="rect">
              <a:avLst/>
            </a:prstGeom>
          </p:spPr>
        </p:pic>
        <p:pic>
          <p:nvPicPr>
            <p:cNvPr id="17" name="Picture 16" descr="servercloud.png">
              <a:extLst>
                <a:ext uri="{FF2B5EF4-FFF2-40B4-BE49-F238E27FC236}">
                  <a16:creationId xmlns:a16="http://schemas.microsoft.com/office/drawing/2014/main" id="{3EECACD6-C848-4548-AD18-DB3ED7EB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69734" y="3732905"/>
              <a:ext cx="1978006" cy="2124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D8F2071-ADBE-46F2-A13F-2D4DF6BE9693}"/>
                </a:ext>
              </a:extLst>
            </p:cNvPr>
            <p:cNvSpPr/>
            <p:nvPr/>
          </p:nvSpPr>
          <p:spPr>
            <a:xfrm>
              <a:off x="5390865" y="4055110"/>
              <a:ext cx="1335819" cy="939191"/>
            </a:xfrm>
            <a:prstGeom prst="rightArrow">
              <a:avLst>
                <a:gd name="adj1" fmla="val 68255"/>
                <a:gd name="adj2" fmla="val 2058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 3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6EF494A-ADFC-4149-951A-5436364AC78C}"/>
                </a:ext>
              </a:extLst>
            </p:cNvPr>
            <p:cNvSpPr/>
            <p:nvPr/>
          </p:nvSpPr>
          <p:spPr>
            <a:xfrm flipH="1">
              <a:off x="5385964" y="5043687"/>
              <a:ext cx="1345623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8D4E89-53B1-4212-9BA5-92B8A14A66F3}"/>
                </a:ext>
              </a:extLst>
            </p:cNvPr>
            <p:cNvSpPr txBox="1"/>
            <p:nvPr/>
          </p:nvSpPr>
          <p:spPr>
            <a:xfrm>
              <a:off x="3462924" y="3563369"/>
              <a:ext cx="1991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Before v0.7.47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2D2B56-F87D-4EFC-8227-8B31765C437B}"/>
                </a:ext>
              </a:extLst>
            </p:cNvPr>
            <p:cNvSpPr txBox="1"/>
            <p:nvPr/>
          </p:nvSpPr>
          <p:spPr>
            <a:xfrm>
              <a:off x="3462924" y="5449951"/>
              <a:ext cx="1991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v0.7.47 and after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5159AD-8225-4A15-9431-93E7A571DE5E}"/>
                </a:ext>
              </a:extLst>
            </p:cNvPr>
            <p:cNvSpPr/>
            <p:nvPr/>
          </p:nvSpPr>
          <p:spPr>
            <a:xfrm>
              <a:off x="4996424" y="5448300"/>
              <a:ext cx="842402" cy="308579"/>
            </a:xfrm>
            <a:custGeom>
              <a:avLst/>
              <a:gdLst>
                <a:gd name="connsiteX0" fmla="*/ 0 w 733425"/>
                <a:gd name="connsiteY0" fmla="*/ 142875 h 308579"/>
                <a:gd name="connsiteX1" fmla="*/ 561975 w 733425"/>
                <a:gd name="connsiteY1" fmla="*/ 304800 h 308579"/>
                <a:gd name="connsiteX2" fmla="*/ 733425 w 733425"/>
                <a:gd name="connsiteY2" fmla="*/ 0 h 3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425" h="308579">
                  <a:moveTo>
                    <a:pt x="0" y="142875"/>
                  </a:moveTo>
                  <a:cubicBezTo>
                    <a:pt x="219869" y="235744"/>
                    <a:pt x="439738" y="328613"/>
                    <a:pt x="561975" y="304800"/>
                  </a:cubicBezTo>
                  <a:cubicBezTo>
                    <a:pt x="684213" y="280988"/>
                    <a:pt x="708819" y="140494"/>
                    <a:pt x="733425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2AB730-3AE5-4175-9850-A64DAB869DC8}"/>
                </a:ext>
              </a:extLst>
            </p:cNvPr>
            <p:cNvSpPr/>
            <p:nvPr/>
          </p:nvSpPr>
          <p:spPr>
            <a:xfrm>
              <a:off x="4972051" y="3578112"/>
              <a:ext cx="842402" cy="308579"/>
            </a:xfrm>
            <a:custGeom>
              <a:avLst/>
              <a:gdLst>
                <a:gd name="connsiteX0" fmla="*/ 0 w 733425"/>
                <a:gd name="connsiteY0" fmla="*/ 142875 h 308579"/>
                <a:gd name="connsiteX1" fmla="*/ 561975 w 733425"/>
                <a:gd name="connsiteY1" fmla="*/ 304800 h 308579"/>
                <a:gd name="connsiteX2" fmla="*/ 733425 w 733425"/>
                <a:gd name="connsiteY2" fmla="*/ 0 h 3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425" h="308579">
                  <a:moveTo>
                    <a:pt x="0" y="142875"/>
                  </a:moveTo>
                  <a:cubicBezTo>
                    <a:pt x="219869" y="235744"/>
                    <a:pt x="439738" y="328613"/>
                    <a:pt x="561975" y="304800"/>
                  </a:cubicBezTo>
                  <a:cubicBezTo>
                    <a:pt x="684213" y="280988"/>
                    <a:pt x="708819" y="140494"/>
                    <a:pt x="733425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3E1593-F7AD-4FF1-973D-6D8C3921C678}"/>
                </a:ext>
              </a:extLst>
            </p:cNvPr>
            <p:cNvSpPr txBox="1"/>
            <p:nvPr/>
          </p:nvSpPr>
          <p:spPr>
            <a:xfrm>
              <a:off x="3841602" y="862244"/>
              <a:ext cx="25115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Starting with MeshCentral v0.7.47, many MongoDB transactions are groups into bulk reads and bulk writes.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A33467-384C-4369-9DE5-7CF73A1A6D9D}"/>
                </a:ext>
              </a:extLst>
            </p:cNvPr>
            <p:cNvSpPr txBox="1"/>
            <p:nvPr/>
          </p:nvSpPr>
          <p:spPr>
            <a:xfrm rot="1273489">
              <a:off x="6096692" y="74690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DEB24A-D434-48BA-86CF-F9E6C79BD880}"/>
                </a:ext>
              </a:extLst>
            </p:cNvPr>
            <p:cNvSpPr txBox="1"/>
            <p:nvPr/>
          </p:nvSpPr>
          <p:spPr>
            <a:xfrm>
              <a:off x="5855041" y="5711561"/>
              <a:ext cx="267161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This leads to much better database performance and server scaling as fewer round trips to the database are performed.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B4A3D7-1240-41B9-98E8-86BA98B194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3176" y="4623176"/>
              <a:ext cx="373508" cy="10883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5A1A10-2F46-44E2-BE61-5F4DF02459E7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25" y="1462408"/>
              <a:ext cx="282916" cy="7921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934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1088E-76F5-49F8-898E-8E7B084007A7}"/>
              </a:ext>
            </a:extLst>
          </p:cNvPr>
          <p:cNvGrpSpPr/>
          <p:nvPr/>
        </p:nvGrpSpPr>
        <p:grpSpPr>
          <a:xfrm>
            <a:off x="6000206" y="2255520"/>
            <a:ext cx="2185851" cy="2705932"/>
            <a:chOff x="6000206" y="2255520"/>
            <a:chExt cx="2185851" cy="270593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32C747-5FB0-4065-860F-D4DD7E40BBF7}"/>
                </a:ext>
              </a:extLst>
            </p:cNvPr>
            <p:cNvSpPr/>
            <p:nvPr/>
          </p:nvSpPr>
          <p:spPr>
            <a:xfrm>
              <a:off x="6278880" y="2255520"/>
              <a:ext cx="1907177" cy="611332"/>
            </a:xfrm>
            <a:custGeom>
              <a:avLst/>
              <a:gdLst>
                <a:gd name="connsiteX0" fmla="*/ 0 w 1907177"/>
                <a:gd name="connsiteY0" fmla="*/ 148046 h 611332"/>
                <a:gd name="connsiteX1" fmla="*/ 1088571 w 1907177"/>
                <a:gd name="connsiteY1" fmla="*/ 609600 h 611332"/>
                <a:gd name="connsiteX2" fmla="*/ 1907177 w 1907177"/>
                <a:gd name="connsiteY2" fmla="*/ 0 h 61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177" h="611332">
                  <a:moveTo>
                    <a:pt x="0" y="148046"/>
                  </a:moveTo>
                  <a:cubicBezTo>
                    <a:pt x="385354" y="391160"/>
                    <a:pt x="770708" y="634274"/>
                    <a:pt x="1088571" y="609600"/>
                  </a:cubicBezTo>
                  <a:cubicBezTo>
                    <a:pt x="1406434" y="584926"/>
                    <a:pt x="1656805" y="292463"/>
                    <a:pt x="1907177" y="0"/>
                  </a:cubicBezTo>
                </a:path>
              </a:pathLst>
            </a:custGeom>
            <a:noFill/>
            <a:ln w="698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C053BCB-71A7-4288-8808-3C3E015C9EA1}"/>
                </a:ext>
              </a:extLst>
            </p:cNvPr>
            <p:cNvSpPr/>
            <p:nvPr/>
          </p:nvSpPr>
          <p:spPr>
            <a:xfrm>
              <a:off x="6217920" y="2621280"/>
              <a:ext cx="1924594" cy="957360"/>
            </a:xfrm>
            <a:custGeom>
              <a:avLst/>
              <a:gdLst>
                <a:gd name="connsiteX0" fmla="*/ 0 w 1924594"/>
                <a:gd name="connsiteY0" fmla="*/ 0 h 957360"/>
                <a:gd name="connsiteX1" fmla="*/ 896983 w 1924594"/>
                <a:gd name="connsiteY1" fmla="*/ 940526 h 957360"/>
                <a:gd name="connsiteX2" fmla="*/ 1924594 w 1924594"/>
                <a:gd name="connsiteY2" fmla="*/ 513806 h 95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594" h="957360">
                  <a:moveTo>
                    <a:pt x="0" y="0"/>
                  </a:moveTo>
                  <a:cubicBezTo>
                    <a:pt x="288108" y="427446"/>
                    <a:pt x="576217" y="854892"/>
                    <a:pt x="896983" y="940526"/>
                  </a:cubicBezTo>
                  <a:cubicBezTo>
                    <a:pt x="1217749" y="1026160"/>
                    <a:pt x="1571171" y="769983"/>
                    <a:pt x="1924594" y="513806"/>
                  </a:cubicBezTo>
                </a:path>
              </a:pathLst>
            </a:custGeom>
            <a:noFill/>
            <a:ln w="698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C84E74-3653-474C-A3A5-A407D0BD3753}"/>
                </a:ext>
              </a:extLst>
            </p:cNvPr>
            <p:cNvSpPr/>
            <p:nvPr/>
          </p:nvSpPr>
          <p:spPr>
            <a:xfrm>
              <a:off x="6104709" y="2899954"/>
              <a:ext cx="1994262" cy="1334851"/>
            </a:xfrm>
            <a:custGeom>
              <a:avLst/>
              <a:gdLst>
                <a:gd name="connsiteX0" fmla="*/ 0 w 1994262"/>
                <a:gd name="connsiteY0" fmla="*/ 0 h 1334851"/>
                <a:gd name="connsiteX1" fmla="*/ 653142 w 1994262"/>
                <a:gd name="connsiteY1" fmla="*/ 1254035 h 1334851"/>
                <a:gd name="connsiteX2" fmla="*/ 1994262 w 1994262"/>
                <a:gd name="connsiteY2" fmla="*/ 1105989 h 133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262" h="1334851">
                  <a:moveTo>
                    <a:pt x="0" y="0"/>
                  </a:moveTo>
                  <a:cubicBezTo>
                    <a:pt x="160382" y="534852"/>
                    <a:pt x="320765" y="1069704"/>
                    <a:pt x="653142" y="1254035"/>
                  </a:cubicBezTo>
                  <a:cubicBezTo>
                    <a:pt x="985519" y="1438366"/>
                    <a:pt x="1489890" y="1272177"/>
                    <a:pt x="1994262" y="1105989"/>
                  </a:cubicBezTo>
                </a:path>
              </a:pathLst>
            </a:custGeom>
            <a:noFill/>
            <a:ln w="698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F4EB45B-1F1D-47C1-A03E-D264292EA6E1}"/>
                </a:ext>
              </a:extLst>
            </p:cNvPr>
            <p:cNvSpPr/>
            <p:nvPr/>
          </p:nvSpPr>
          <p:spPr>
            <a:xfrm>
              <a:off x="6000206" y="2995749"/>
              <a:ext cx="2151017" cy="1965703"/>
            </a:xfrm>
            <a:custGeom>
              <a:avLst/>
              <a:gdLst>
                <a:gd name="connsiteX0" fmla="*/ 0 w 2151017"/>
                <a:gd name="connsiteY0" fmla="*/ 0 h 1965703"/>
                <a:gd name="connsiteX1" fmla="*/ 548640 w 2151017"/>
                <a:gd name="connsiteY1" fmla="*/ 1767840 h 1965703"/>
                <a:gd name="connsiteX2" fmla="*/ 2151017 w 2151017"/>
                <a:gd name="connsiteY2" fmla="*/ 1846217 h 1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1017" h="1965703">
                  <a:moveTo>
                    <a:pt x="0" y="0"/>
                  </a:moveTo>
                  <a:cubicBezTo>
                    <a:pt x="95068" y="730068"/>
                    <a:pt x="190137" y="1460137"/>
                    <a:pt x="548640" y="1767840"/>
                  </a:cubicBezTo>
                  <a:cubicBezTo>
                    <a:pt x="907143" y="2075543"/>
                    <a:pt x="1529080" y="1960880"/>
                    <a:pt x="2151017" y="1846217"/>
                  </a:cubicBezTo>
                </a:path>
              </a:pathLst>
            </a:custGeom>
            <a:noFill/>
            <a:ln w="698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servercloud.png">
            <a:extLst>
              <a:ext uri="{FF2B5EF4-FFF2-40B4-BE49-F238E27FC236}">
                <a16:creationId xmlns:a16="http://schemas.microsoft.com/office/drawing/2014/main" id="{39DE0C97-72A0-4E7B-AAD9-DA42C58B995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777" y="1308441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F75DB-41DA-4E76-A377-E8D3163649C5}"/>
              </a:ext>
            </a:extLst>
          </p:cNvPr>
          <p:cNvSpPr txBox="1"/>
          <p:nvPr/>
        </p:nvSpPr>
        <p:spPr>
          <a:xfrm>
            <a:off x="5052284" y="1108386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AAA55-2FB9-4D58-AF36-08BF16C48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99" y="1788515"/>
            <a:ext cx="780789" cy="861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AAB70-AA62-4899-B89A-368E1E357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99" y="2650075"/>
            <a:ext cx="780789" cy="861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EEBD7F-07C4-40DC-B941-8CF0A72288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98" y="3511635"/>
            <a:ext cx="780789" cy="861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21E027-6D65-48B6-BC6F-1F16FE8B9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97" y="4373195"/>
            <a:ext cx="780789" cy="86156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210C-875E-421D-B697-7916013CB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96" y="2079653"/>
            <a:ext cx="1283568" cy="280370"/>
          </a:xfrm>
          <a:prstGeom prst="rect">
            <a:avLst/>
          </a:prstGeom>
        </p:spPr>
      </p:pic>
      <p:pic>
        <p:nvPicPr>
          <p:cNvPr id="15" name="Picture 1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22A4970-8BFD-43BA-BF6A-F6C4827D4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96" y="2819312"/>
            <a:ext cx="1923106" cy="52308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2AF6A2-FE9D-4125-909E-25C2C3086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96" y="3649000"/>
            <a:ext cx="1923106" cy="586830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F73652FF-3236-4FC6-9508-FE6DAB6D3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96" y="4470600"/>
            <a:ext cx="1295400" cy="666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916105-8B25-473D-BDE2-028821AA3D6E}"/>
              </a:ext>
            </a:extLst>
          </p:cNvPr>
          <p:cNvSpPr txBox="1"/>
          <p:nvPr/>
        </p:nvSpPr>
        <p:spPr>
          <a:xfrm>
            <a:off x="6685700" y="4983057"/>
            <a:ext cx="989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IN TESTING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B47559-D1A3-404B-9FF7-633565845654}"/>
              </a:ext>
            </a:extLst>
          </p:cNvPr>
          <p:cNvSpPr txBox="1"/>
          <p:nvPr/>
        </p:nvSpPr>
        <p:spPr>
          <a:xfrm>
            <a:off x="6737951" y="4269524"/>
            <a:ext cx="989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IN 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0C9DB6-B27C-4343-9183-CFF9964590EE}"/>
              </a:ext>
            </a:extLst>
          </p:cNvPr>
          <p:cNvSpPr txBox="1"/>
          <p:nvPr/>
        </p:nvSpPr>
        <p:spPr>
          <a:xfrm rot="1305604">
            <a:off x="10844644" y="3549740"/>
            <a:ext cx="51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3BBCE4-8494-43E1-859B-97FE953051E6}"/>
              </a:ext>
            </a:extLst>
          </p:cNvPr>
          <p:cNvSpPr txBox="1"/>
          <p:nvPr/>
        </p:nvSpPr>
        <p:spPr>
          <a:xfrm rot="20353693">
            <a:off x="9019292" y="4589562"/>
            <a:ext cx="51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575872-4110-4A9E-BE1D-04EC0854D6E2}"/>
              </a:ext>
            </a:extLst>
          </p:cNvPr>
          <p:cNvSpPr/>
          <p:nvPr/>
        </p:nvSpPr>
        <p:spPr>
          <a:xfrm>
            <a:off x="2032989" y="4037944"/>
            <a:ext cx="4351886" cy="1060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"settings": {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"port": 443,</a:t>
            </a:r>
          </a:p>
          <a:p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"MariaDB" : { "host": "localhost", "user": "", "password": "" },</a:t>
            </a:r>
          </a:p>
          <a:p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"MySQL" : { "host": "localhost", "user": "", "password": "" },</a:t>
            </a:r>
          </a:p>
          <a:p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"MongoDb": "mongodb://127.0.0.1:27017"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E2DEA9-C0C9-4FB7-BCD1-3B79D782D973}"/>
              </a:ext>
            </a:extLst>
          </p:cNvPr>
          <p:cNvSpPr txBox="1"/>
          <p:nvPr/>
        </p:nvSpPr>
        <p:spPr>
          <a:xfrm>
            <a:off x="2026452" y="2205558"/>
            <a:ext cx="289124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MeshCentral now supports any one of four back-end databases making it easy to deploy MeshCentral on your existing infrastructure.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Easy setup by configuring the database using “MongoDB”, “MariaDB”, “MySQL” or nothing for NeDB in the MeshCentral configuration file.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0CA5D7-433C-4DE5-8493-BD3F259A67FC}"/>
              </a:ext>
            </a:extLst>
          </p:cNvPr>
          <p:cNvSpPr txBox="1"/>
          <p:nvPr/>
        </p:nvSpPr>
        <p:spPr>
          <a:xfrm>
            <a:off x="5634225" y="5090349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Config.json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9E373B3-09CA-4196-8C8E-2D083A2FC9C7}"/>
              </a:ext>
            </a:extLst>
          </p:cNvPr>
          <p:cNvSpPr/>
          <p:nvPr/>
        </p:nvSpPr>
        <p:spPr>
          <a:xfrm rot="19396659">
            <a:off x="1766125" y="3293785"/>
            <a:ext cx="494155" cy="596241"/>
          </a:xfrm>
          <a:custGeom>
            <a:avLst/>
            <a:gdLst>
              <a:gd name="connsiteX0" fmla="*/ 405748 w 405748"/>
              <a:gd name="connsiteY0" fmla="*/ 0 h 529390"/>
              <a:gd name="connsiteX1" fmla="*/ 30363 w 405748"/>
              <a:gd name="connsiteY1" fmla="*/ 240632 h 529390"/>
              <a:gd name="connsiteX2" fmla="*/ 49613 w 405748"/>
              <a:gd name="connsiteY2" fmla="*/ 529390 h 52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748" h="529390">
                <a:moveTo>
                  <a:pt x="405748" y="0"/>
                </a:moveTo>
                <a:cubicBezTo>
                  <a:pt x="247733" y="76200"/>
                  <a:pt x="89719" y="152400"/>
                  <a:pt x="30363" y="240632"/>
                </a:cubicBezTo>
                <a:cubicBezTo>
                  <a:pt x="-28993" y="328864"/>
                  <a:pt x="10310" y="429127"/>
                  <a:pt x="49613" y="529390"/>
                </a:cubicBezTo>
              </a:path>
            </a:pathLst>
          </a:custGeom>
          <a:noFill/>
          <a:ln w="571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E29EAC-E592-48D6-BF13-0C22D7A4AF6C}"/>
              </a:ext>
            </a:extLst>
          </p:cNvPr>
          <p:cNvSpPr txBox="1"/>
          <p:nvPr/>
        </p:nvSpPr>
        <p:spPr>
          <a:xfrm rot="21029517">
            <a:off x="1784746" y="1281371"/>
            <a:ext cx="2372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Now with multiple back-end database support</a:t>
            </a:r>
          </a:p>
        </p:txBody>
      </p:sp>
    </p:spTree>
    <p:extLst>
      <p:ext uri="{BB962C8B-B14F-4D97-AF65-F5344CB8AC3E}">
        <p14:creationId xmlns:p14="http://schemas.microsoft.com/office/powerpoint/2010/main" val="22635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E162B-9501-4002-BD44-2AEA37173E0E}"/>
              </a:ext>
            </a:extLst>
          </p:cNvPr>
          <p:cNvSpPr txBox="1"/>
          <p:nvPr/>
        </p:nvSpPr>
        <p:spPr>
          <a:xfrm>
            <a:off x="295226" y="243512"/>
            <a:ext cx="3545651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Translated in 15 languages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1600" dirty="0"/>
              <a:t>English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Czech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German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Spanish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Finnish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French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Hindi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Italian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Japanese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Dutch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Portuguese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Swedish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Turkish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Chinese (Simplified)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Chinese (Traditional)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B91D9-7280-4AE2-9376-24BB0E1B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782" y="243512"/>
            <a:ext cx="3394909" cy="3548741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5DAFE-4A02-49C1-8175-DD452B3B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44" y="2893782"/>
            <a:ext cx="3400206" cy="3554278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054A39-3FA4-48CA-BCB4-8FA559708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102" y="1627457"/>
            <a:ext cx="3394909" cy="3548741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17584B-B5C2-41D4-9E03-8AC280A5EE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446">
            <a:off x="7680751" y="5375524"/>
            <a:ext cx="1150998" cy="767332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8F3D62-EDAB-48BB-8FAA-C3AFEEA0BE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446">
            <a:off x="10779266" y="2159858"/>
            <a:ext cx="1150585" cy="767056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F7D8B4-DC83-47DB-BB97-7C642A7F95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446">
            <a:off x="8152445" y="495378"/>
            <a:ext cx="1150585" cy="767056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16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Hosting Cost</a:t>
            </a:r>
          </a:p>
        </p:txBody>
      </p:sp>
    </p:spTree>
    <p:extLst>
      <p:ext uri="{BB962C8B-B14F-4D97-AF65-F5344CB8AC3E}">
        <p14:creationId xmlns:p14="http://schemas.microsoft.com/office/powerpoint/2010/main" val="38747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90" y="186610"/>
            <a:ext cx="4687789" cy="6482283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02" y="186611"/>
            <a:ext cx="4687331" cy="6484776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Freeform 17"/>
          <p:cNvSpPr/>
          <p:nvPr/>
        </p:nvSpPr>
        <p:spPr>
          <a:xfrm>
            <a:off x="357661" y="1498612"/>
            <a:ext cx="995278" cy="3017404"/>
          </a:xfrm>
          <a:custGeom>
            <a:avLst/>
            <a:gdLst>
              <a:gd name="connsiteX0" fmla="*/ 650045 w 995278"/>
              <a:gd name="connsiteY0" fmla="*/ 0 h 3200400"/>
              <a:gd name="connsiteX1" fmla="*/ 6233 w 995278"/>
              <a:gd name="connsiteY1" fmla="*/ 2575249 h 3200400"/>
              <a:gd name="connsiteX2" fmla="*/ 995278 w 995278"/>
              <a:gd name="connsiteY2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5278" h="3200400">
                <a:moveTo>
                  <a:pt x="650045" y="0"/>
                </a:moveTo>
                <a:cubicBezTo>
                  <a:pt x="299369" y="1020924"/>
                  <a:pt x="-51306" y="2041849"/>
                  <a:pt x="6233" y="2575249"/>
                </a:cubicBezTo>
                <a:cubicBezTo>
                  <a:pt x="63772" y="3108649"/>
                  <a:pt x="529525" y="3154524"/>
                  <a:pt x="995278" y="3200400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851502" y="923731"/>
            <a:ext cx="797147" cy="1978089"/>
          </a:xfrm>
          <a:custGeom>
            <a:avLst/>
            <a:gdLst>
              <a:gd name="connsiteX0" fmla="*/ 419878 w 797147"/>
              <a:gd name="connsiteY0" fmla="*/ 0 h 3145852"/>
              <a:gd name="connsiteX1" fmla="*/ 783771 w 797147"/>
              <a:gd name="connsiteY1" fmla="*/ 2696547 h 3145852"/>
              <a:gd name="connsiteX2" fmla="*/ 0 w 797147"/>
              <a:gd name="connsiteY2" fmla="*/ 3116424 h 31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147" h="3145852">
                <a:moveTo>
                  <a:pt x="419878" y="0"/>
                </a:moveTo>
                <a:cubicBezTo>
                  <a:pt x="636814" y="1088571"/>
                  <a:pt x="853751" y="2177143"/>
                  <a:pt x="783771" y="2696547"/>
                </a:cubicBezTo>
                <a:cubicBezTo>
                  <a:pt x="713791" y="3215951"/>
                  <a:pt x="356895" y="3166187"/>
                  <a:pt x="0" y="311642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9348" y="1216401"/>
            <a:ext cx="1451903" cy="1458063"/>
            <a:chOff x="78317" y="186609"/>
            <a:chExt cx="1782147" cy="1789708"/>
          </a:xfrm>
        </p:grpSpPr>
        <p:sp>
          <p:nvSpPr>
            <p:cNvPr id="11" name="Rounded Rectangle 10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73171" y="220265"/>
              <a:ext cx="1392442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MeshCentral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10669213" y="4777271"/>
            <a:ext cx="1296774" cy="71770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63 $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Not usable?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0851502" y="923731"/>
            <a:ext cx="905069" cy="2957804"/>
          </a:xfrm>
          <a:custGeom>
            <a:avLst/>
            <a:gdLst>
              <a:gd name="connsiteX0" fmla="*/ 419878 w 797147"/>
              <a:gd name="connsiteY0" fmla="*/ 0 h 3145852"/>
              <a:gd name="connsiteX1" fmla="*/ 783771 w 797147"/>
              <a:gd name="connsiteY1" fmla="*/ 2696547 h 3145852"/>
              <a:gd name="connsiteX2" fmla="*/ 0 w 797147"/>
              <a:gd name="connsiteY2" fmla="*/ 3116424 h 31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147" h="3145852">
                <a:moveTo>
                  <a:pt x="419878" y="0"/>
                </a:moveTo>
                <a:cubicBezTo>
                  <a:pt x="636814" y="1088571"/>
                  <a:pt x="853751" y="2177143"/>
                  <a:pt x="783771" y="2696547"/>
                </a:cubicBezTo>
                <a:cubicBezTo>
                  <a:pt x="713791" y="3215951"/>
                  <a:pt x="356895" y="3166187"/>
                  <a:pt x="0" y="311642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0564624" y="186610"/>
            <a:ext cx="1451903" cy="1458063"/>
            <a:chOff x="78317" y="186609"/>
            <a:chExt cx="1782147" cy="1789708"/>
          </a:xfrm>
        </p:grpSpPr>
        <p:sp>
          <p:nvSpPr>
            <p:cNvPr id="14" name="Rounded Rectangle 13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40358" y="220265"/>
              <a:ext cx="1658071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MeshCentral v1</a:t>
              </a: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10642188" y="5605487"/>
            <a:ext cx="1296774" cy="7323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221 $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~1000 devices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7835" y="5831633"/>
            <a:ext cx="1296774" cy="6143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~1000 devices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169558" y="1194318"/>
            <a:ext cx="389862" cy="905070"/>
          </a:xfrm>
          <a:custGeom>
            <a:avLst/>
            <a:gdLst>
              <a:gd name="connsiteX0" fmla="*/ 175258 w 389862"/>
              <a:gd name="connsiteY0" fmla="*/ 905070 h 905070"/>
              <a:gd name="connsiteX1" fmla="*/ 7307 w 389862"/>
              <a:gd name="connsiteY1" fmla="*/ 335902 h 905070"/>
              <a:gd name="connsiteX2" fmla="*/ 389862 w 389862"/>
              <a:gd name="connsiteY2" fmla="*/ 0 h 90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862" h="905070">
                <a:moveTo>
                  <a:pt x="175258" y="905070"/>
                </a:moveTo>
                <a:cubicBezTo>
                  <a:pt x="73399" y="695908"/>
                  <a:pt x="-28460" y="486747"/>
                  <a:pt x="7307" y="335902"/>
                </a:cubicBezTo>
                <a:cubicBezTo>
                  <a:pt x="43074" y="185057"/>
                  <a:pt x="216468" y="92528"/>
                  <a:pt x="389862" y="0"/>
                </a:cubicBezTo>
              </a:path>
            </a:pathLst>
          </a:cu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550644">
            <a:off x="6160212" y="2045376"/>
            <a:ext cx="1388110" cy="4084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2667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Basic SQL license</a:t>
            </a:r>
          </a:p>
        </p:txBody>
      </p:sp>
    </p:spTree>
    <p:extLst>
      <p:ext uri="{BB962C8B-B14F-4D97-AF65-F5344CB8AC3E}">
        <p14:creationId xmlns:p14="http://schemas.microsoft.com/office/powerpoint/2010/main" val="427031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06" y="186610"/>
            <a:ext cx="4682574" cy="6478194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02" y="186611"/>
            <a:ext cx="4687331" cy="6484776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Freeform 17"/>
          <p:cNvSpPr/>
          <p:nvPr/>
        </p:nvSpPr>
        <p:spPr>
          <a:xfrm flipH="1">
            <a:off x="5606273" y="2830786"/>
            <a:ext cx="1060506" cy="2602802"/>
          </a:xfrm>
          <a:custGeom>
            <a:avLst/>
            <a:gdLst>
              <a:gd name="connsiteX0" fmla="*/ 650045 w 995278"/>
              <a:gd name="connsiteY0" fmla="*/ 0 h 3200400"/>
              <a:gd name="connsiteX1" fmla="*/ 6233 w 995278"/>
              <a:gd name="connsiteY1" fmla="*/ 2575249 h 3200400"/>
              <a:gd name="connsiteX2" fmla="*/ 995278 w 995278"/>
              <a:gd name="connsiteY2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5278" h="3200400">
                <a:moveTo>
                  <a:pt x="650045" y="0"/>
                </a:moveTo>
                <a:cubicBezTo>
                  <a:pt x="299369" y="1020924"/>
                  <a:pt x="-51306" y="2041849"/>
                  <a:pt x="6233" y="2575249"/>
                </a:cubicBezTo>
                <a:cubicBezTo>
                  <a:pt x="63772" y="3108649"/>
                  <a:pt x="529525" y="3154524"/>
                  <a:pt x="995278" y="3200400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851502" y="923731"/>
            <a:ext cx="797147" cy="2537926"/>
          </a:xfrm>
          <a:custGeom>
            <a:avLst/>
            <a:gdLst>
              <a:gd name="connsiteX0" fmla="*/ 419878 w 797147"/>
              <a:gd name="connsiteY0" fmla="*/ 0 h 3145852"/>
              <a:gd name="connsiteX1" fmla="*/ 783771 w 797147"/>
              <a:gd name="connsiteY1" fmla="*/ 2696547 h 3145852"/>
              <a:gd name="connsiteX2" fmla="*/ 0 w 797147"/>
              <a:gd name="connsiteY2" fmla="*/ 3116424 h 31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147" h="3145852">
                <a:moveTo>
                  <a:pt x="419878" y="0"/>
                </a:moveTo>
                <a:cubicBezTo>
                  <a:pt x="636814" y="1088571"/>
                  <a:pt x="853751" y="2177143"/>
                  <a:pt x="783771" y="2696547"/>
                </a:cubicBezTo>
                <a:cubicBezTo>
                  <a:pt x="713791" y="3215951"/>
                  <a:pt x="356895" y="3166187"/>
                  <a:pt x="0" y="311642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614936" y="1726725"/>
            <a:ext cx="1451903" cy="1458063"/>
            <a:chOff x="78317" y="186609"/>
            <a:chExt cx="1782147" cy="1789708"/>
          </a:xfrm>
        </p:grpSpPr>
        <p:sp>
          <p:nvSpPr>
            <p:cNvPr id="11" name="Rounded Rectangle 10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73171" y="220265"/>
              <a:ext cx="1392442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MeshCentral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564624" y="186610"/>
            <a:ext cx="1451903" cy="1458063"/>
            <a:chOff x="78317" y="186609"/>
            <a:chExt cx="1782147" cy="1789708"/>
          </a:xfrm>
        </p:grpSpPr>
        <p:sp>
          <p:nvSpPr>
            <p:cNvPr id="14" name="Rounded Rectangle 13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40358" y="220265"/>
              <a:ext cx="1658071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MeshCentral v1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4915841" y="4282650"/>
            <a:ext cx="1404675" cy="7460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239 $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This is a big instance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564624" y="5617030"/>
            <a:ext cx="1414141" cy="8016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1243 $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Absolute Minimum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6088768" y="1240971"/>
            <a:ext cx="1580995" cy="839756"/>
          </a:xfrm>
          <a:custGeom>
            <a:avLst/>
            <a:gdLst>
              <a:gd name="connsiteX0" fmla="*/ 200065 w 1580995"/>
              <a:gd name="connsiteY0" fmla="*/ 839756 h 839756"/>
              <a:gd name="connsiteX1" fmla="*/ 116089 w 1580995"/>
              <a:gd name="connsiteY1" fmla="*/ 373225 h 839756"/>
              <a:gd name="connsiteX2" fmla="*/ 1580995 w 1580995"/>
              <a:gd name="connsiteY2" fmla="*/ 0 h 83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0995" h="839756">
                <a:moveTo>
                  <a:pt x="200065" y="839756"/>
                </a:moveTo>
                <a:cubicBezTo>
                  <a:pt x="42999" y="676470"/>
                  <a:pt x="-114066" y="513184"/>
                  <a:pt x="116089" y="373225"/>
                </a:cubicBezTo>
                <a:cubicBezTo>
                  <a:pt x="346244" y="233266"/>
                  <a:pt x="963619" y="116633"/>
                  <a:pt x="1580995" y="0"/>
                </a:cubicBezTo>
              </a:path>
            </a:pathLst>
          </a:custGeom>
          <a:noFill/>
          <a:ln w="698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 rot="550644">
            <a:off x="6160212" y="2045376"/>
            <a:ext cx="1388110" cy="4084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2667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Needed to scale</a:t>
            </a:r>
          </a:p>
        </p:txBody>
      </p:sp>
    </p:spTree>
    <p:extLst>
      <p:ext uri="{BB962C8B-B14F-4D97-AF65-F5344CB8AC3E}">
        <p14:creationId xmlns:p14="http://schemas.microsoft.com/office/powerpoint/2010/main" val="21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xplosion: 14 Points 62">
            <a:extLst>
              <a:ext uri="{FF2B5EF4-FFF2-40B4-BE49-F238E27FC236}">
                <a16:creationId xmlns:a16="http://schemas.microsoft.com/office/drawing/2014/main" id="{06880B79-B53B-43BB-9DDB-E944120D2ED0}"/>
              </a:ext>
            </a:extLst>
          </p:cNvPr>
          <p:cNvSpPr/>
          <p:nvPr/>
        </p:nvSpPr>
        <p:spPr>
          <a:xfrm rot="417559">
            <a:off x="1811882" y="899852"/>
            <a:ext cx="3741666" cy="2284876"/>
          </a:xfrm>
          <a:prstGeom prst="irregularSeal2">
            <a:avLst/>
          </a:prstGeom>
          <a:solidFill>
            <a:schemeClr val="accent2">
              <a:lumMod val="7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326F5AD-44CF-477E-99C0-E6A224B1EA10}"/>
              </a:ext>
            </a:extLst>
          </p:cNvPr>
          <p:cNvCxnSpPr>
            <a:cxnSpLocks/>
          </p:cNvCxnSpPr>
          <p:nvPr/>
        </p:nvCxnSpPr>
        <p:spPr>
          <a:xfrm flipH="1" flipV="1">
            <a:off x="4502675" y="2451590"/>
            <a:ext cx="1059530" cy="1064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269D1BF0-3F5E-4641-82D1-B7931450E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99" y="2798732"/>
            <a:ext cx="1241699" cy="1241699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ervercloud.png">
            <a:extLst>
              <a:ext uri="{FF2B5EF4-FFF2-40B4-BE49-F238E27FC236}">
                <a16:creationId xmlns:a16="http://schemas.microsoft.com/office/drawing/2014/main" id="{CBC2660E-D5CF-4139-9AD2-AD6A028A9D9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3575" y="2535041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1BF9A-341C-42CD-A962-AFEF8C75F2EE}"/>
              </a:ext>
            </a:extLst>
          </p:cNvPr>
          <p:cNvSpPr txBox="1"/>
          <p:nvPr/>
        </p:nvSpPr>
        <p:spPr>
          <a:xfrm>
            <a:off x="4976440" y="2402361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583443D0-C9B7-44D6-ADD7-29E989915A1D}"/>
              </a:ext>
            </a:extLst>
          </p:cNvPr>
          <p:cNvSpPr/>
          <p:nvPr/>
        </p:nvSpPr>
        <p:spPr bwMode="auto">
          <a:xfrm>
            <a:off x="9290695" y="3767558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Agent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6AB10C22-C3B7-4452-8E5F-0E3FAF4BDCF4}"/>
              </a:ext>
            </a:extLst>
          </p:cNvPr>
          <p:cNvSpPr/>
          <p:nvPr/>
        </p:nvSpPr>
        <p:spPr bwMode="auto">
          <a:xfrm>
            <a:off x="9585560" y="4239138"/>
            <a:ext cx="1001274" cy="3586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ZIP + Deflate</a:t>
            </a:r>
          </a:p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7093D-5374-4626-B983-5B6C2410A67E}"/>
              </a:ext>
            </a:extLst>
          </p:cNvPr>
          <p:cNvSpPr txBox="1"/>
          <p:nvPr/>
        </p:nvSpPr>
        <p:spPr>
          <a:xfrm>
            <a:off x="8716278" y="1888710"/>
            <a:ext cx="23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MeshAgent now includes ZIP and Deflate compression and decompression support.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D2D5211-6556-438B-ACD7-28B6D8DDDB2F}"/>
              </a:ext>
            </a:extLst>
          </p:cNvPr>
          <p:cNvSpPr/>
          <p:nvPr/>
        </p:nvSpPr>
        <p:spPr>
          <a:xfrm>
            <a:off x="10668000" y="2421181"/>
            <a:ext cx="611204" cy="1809750"/>
          </a:xfrm>
          <a:custGeom>
            <a:avLst/>
            <a:gdLst>
              <a:gd name="connsiteX0" fmla="*/ 142875 w 611204"/>
              <a:gd name="connsiteY0" fmla="*/ 0 h 1809750"/>
              <a:gd name="connsiteX1" fmla="*/ 609600 w 611204"/>
              <a:gd name="connsiteY1" fmla="*/ 923925 h 1809750"/>
              <a:gd name="connsiteX2" fmla="*/ 0 w 611204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1204" h="1809750">
                <a:moveTo>
                  <a:pt x="142875" y="0"/>
                </a:moveTo>
                <a:cubicBezTo>
                  <a:pt x="388144" y="311150"/>
                  <a:pt x="633413" y="622300"/>
                  <a:pt x="609600" y="923925"/>
                </a:cubicBezTo>
                <a:cubicBezTo>
                  <a:pt x="585787" y="1225550"/>
                  <a:pt x="292893" y="1517650"/>
                  <a:pt x="0" y="18097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2C4817-7BA8-49F4-B1B7-344402D48761}"/>
              </a:ext>
            </a:extLst>
          </p:cNvPr>
          <p:cNvSpPr txBox="1"/>
          <p:nvPr/>
        </p:nvSpPr>
        <p:spPr>
          <a:xfrm rot="1206243">
            <a:off x="10772359" y="1704740"/>
            <a:ext cx="51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C15BB2D-5435-40C1-9FBF-5082E708AB5C}"/>
              </a:ext>
            </a:extLst>
          </p:cNvPr>
          <p:cNvSpPr/>
          <p:nvPr/>
        </p:nvSpPr>
        <p:spPr>
          <a:xfrm>
            <a:off x="7113525" y="3087931"/>
            <a:ext cx="1943100" cy="24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9458D46-CDCB-4680-A888-5464529C3028}"/>
              </a:ext>
            </a:extLst>
          </p:cNvPr>
          <p:cNvSpPr/>
          <p:nvPr/>
        </p:nvSpPr>
        <p:spPr>
          <a:xfrm>
            <a:off x="7113525" y="3613988"/>
            <a:ext cx="1943100" cy="24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A466A9F7-8EA3-4551-8496-85E2438F1AA6}"/>
              </a:ext>
            </a:extLst>
          </p:cNvPr>
          <p:cNvSpPr/>
          <p:nvPr/>
        </p:nvSpPr>
        <p:spPr>
          <a:xfrm>
            <a:off x="7083655" y="4172690"/>
            <a:ext cx="1972970" cy="241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039049-664B-46CD-BBB9-BCE2F107E0EB}"/>
              </a:ext>
            </a:extLst>
          </p:cNvPr>
          <p:cNvSpPr txBox="1"/>
          <p:nvPr/>
        </p:nvSpPr>
        <p:spPr>
          <a:xfrm>
            <a:off x="7113524" y="2890786"/>
            <a:ext cx="1943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Agent Update Compression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316DA2-EFBF-4ECE-B229-4DCD6E5F0AE7}"/>
              </a:ext>
            </a:extLst>
          </p:cNvPr>
          <p:cNvSpPr txBox="1"/>
          <p:nvPr/>
        </p:nvSpPr>
        <p:spPr>
          <a:xfrm>
            <a:off x="7113524" y="3395748"/>
            <a:ext cx="1943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JavaScript Code Compression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23642F-D29A-43A8-8568-AF7BD64B69CC}"/>
              </a:ext>
            </a:extLst>
          </p:cNvPr>
          <p:cNvSpPr txBox="1"/>
          <p:nvPr/>
        </p:nvSpPr>
        <p:spPr>
          <a:xfrm>
            <a:off x="7083654" y="3940175"/>
            <a:ext cx="1972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WebSocket Compression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F7B09A1-3CFE-45A5-9C23-BAED599AE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6" y="2662559"/>
            <a:ext cx="1812533" cy="1812533"/>
          </a:xfrm>
          <a:prstGeom prst="rect">
            <a:avLst/>
          </a:prstGeom>
        </p:spPr>
      </p:pic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42CEC7FB-2AD3-4573-849D-6C34F2573065}"/>
              </a:ext>
            </a:extLst>
          </p:cNvPr>
          <p:cNvSpPr/>
          <p:nvPr/>
        </p:nvSpPr>
        <p:spPr>
          <a:xfrm>
            <a:off x="2748056" y="4172690"/>
            <a:ext cx="1972970" cy="241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BAB1B0-87BF-4799-BFD7-60B6D76ECB06}"/>
              </a:ext>
            </a:extLst>
          </p:cNvPr>
          <p:cNvSpPr txBox="1"/>
          <p:nvPr/>
        </p:nvSpPr>
        <p:spPr>
          <a:xfrm>
            <a:off x="2748055" y="3940175"/>
            <a:ext cx="1972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WebSocket Compression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B337852-BC85-44ED-8B37-43C5D9F6B600}"/>
              </a:ext>
            </a:extLst>
          </p:cNvPr>
          <p:cNvSpPr/>
          <p:nvPr/>
        </p:nvSpPr>
        <p:spPr>
          <a:xfrm rot="10800000">
            <a:off x="2774704" y="3635198"/>
            <a:ext cx="1943100" cy="24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4C756-C75C-477D-96DE-87A29A3936B4}"/>
              </a:ext>
            </a:extLst>
          </p:cNvPr>
          <p:cNvSpPr txBox="1"/>
          <p:nvPr/>
        </p:nvSpPr>
        <p:spPr>
          <a:xfrm>
            <a:off x="2774703" y="3264558"/>
            <a:ext cx="1943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 Page Minification</a:t>
            </a:r>
            <a:br>
              <a:rPr lang="en-US" sz="1050" dirty="0"/>
            </a:br>
            <a:r>
              <a:rPr lang="en-US" sz="1050" dirty="0"/>
              <a:t>and Compression</a:t>
            </a:r>
          </a:p>
        </p:txBody>
      </p:sp>
      <p:sp>
        <p:nvSpPr>
          <p:cNvPr id="40" name="Rounded Rectangle 4">
            <a:extLst>
              <a:ext uri="{FF2B5EF4-FFF2-40B4-BE49-F238E27FC236}">
                <a16:creationId xmlns:a16="http://schemas.microsoft.com/office/drawing/2014/main" id="{268E9D78-1C15-4FCF-AE04-14A1C8174CFC}"/>
              </a:ext>
            </a:extLst>
          </p:cNvPr>
          <p:cNvSpPr/>
          <p:nvPr/>
        </p:nvSpPr>
        <p:spPr bwMode="auto">
          <a:xfrm>
            <a:off x="1643774" y="4002704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4F222C-EB7E-4F19-BA3A-44C5A07AB479}"/>
              </a:ext>
            </a:extLst>
          </p:cNvPr>
          <p:cNvSpPr txBox="1"/>
          <p:nvPr/>
        </p:nvSpPr>
        <p:spPr>
          <a:xfrm>
            <a:off x="3524399" y="4915983"/>
            <a:ext cx="23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MeshCentral server can now compress WebSocket traffic to and from both browsers and agents.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6D10EA-BDDE-4AF0-9D6B-642CB34D2049}"/>
              </a:ext>
            </a:extLst>
          </p:cNvPr>
          <p:cNvCxnSpPr/>
          <p:nvPr/>
        </p:nvCxnSpPr>
        <p:spPr>
          <a:xfrm flipH="1" flipV="1">
            <a:off x="4475038" y="4490105"/>
            <a:ext cx="501402" cy="42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46BA0-089D-487E-9700-E316619145DB}"/>
              </a:ext>
            </a:extLst>
          </p:cNvPr>
          <p:cNvCxnSpPr>
            <a:cxnSpLocks/>
          </p:cNvCxnSpPr>
          <p:nvPr/>
        </p:nvCxnSpPr>
        <p:spPr>
          <a:xfrm flipV="1">
            <a:off x="5875477" y="4541571"/>
            <a:ext cx="1422448" cy="561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A494DD-39B5-4137-A7D5-CD43196ABE21}"/>
              </a:ext>
            </a:extLst>
          </p:cNvPr>
          <p:cNvSpPr txBox="1"/>
          <p:nvPr/>
        </p:nvSpPr>
        <p:spPr>
          <a:xfrm rot="1206243">
            <a:off x="8663329" y="2815277"/>
            <a:ext cx="512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B4A6DE-4BCC-445A-B102-D6ECEB09776C}"/>
              </a:ext>
            </a:extLst>
          </p:cNvPr>
          <p:cNvSpPr txBox="1"/>
          <p:nvPr/>
        </p:nvSpPr>
        <p:spPr>
          <a:xfrm rot="1206243">
            <a:off x="8594277" y="3890570"/>
            <a:ext cx="512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7F351B-4751-478E-8CFD-16099C54594B}"/>
              </a:ext>
            </a:extLst>
          </p:cNvPr>
          <p:cNvSpPr txBox="1"/>
          <p:nvPr/>
        </p:nvSpPr>
        <p:spPr>
          <a:xfrm rot="20175797">
            <a:off x="7071385" y="3273267"/>
            <a:ext cx="512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9A83C8-C9C7-48B5-81DE-CB88A73519DA}"/>
              </a:ext>
            </a:extLst>
          </p:cNvPr>
          <p:cNvSpPr txBox="1"/>
          <p:nvPr/>
        </p:nvSpPr>
        <p:spPr>
          <a:xfrm rot="1206243">
            <a:off x="4255404" y="3901270"/>
            <a:ext cx="512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A7AA35-EB99-4A8A-B774-97E0CC4C6405}"/>
              </a:ext>
            </a:extLst>
          </p:cNvPr>
          <p:cNvSpPr txBox="1"/>
          <p:nvPr/>
        </p:nvSpPr>
        <p:spPr>
          <a:xfrm>
            <a:off x="2439419" y="1671608"/>
            <a:ext cx="2268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By activating MeshCentral and MeshAgent new compression features, significant hosting costs reductions can be achieved.</a:t>
            </a:r>
          </a:p>
        </p:txBody>
      </p:sp>
    </p:spTree>
    <p:extLst>
      <p:ext uri="{BB962C8B-B14F-4D97-AF65-F5344CB8AC3E}">
        <p14:creationId xmlns:p14="http://schemas.microsoft.com/office/powerpoint/2010/main" val="18756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E3B5E63B-2364-4892-A580-455AB06E9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11" y="1120911"/>
            <a:ext cx="525464" cy="525464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ervercloud.png">
            <a:extLst>
              <a:ext uri="{FF2B5EF4-FFF2-40B4-BE49-F238E27FC236}">
                <a16:creationId xmlns:a16="http://schemas.microsoft.com/office/drawing/2014/main" id="{D90E5554-E2AD-492D-AC0E-64608C1EBD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0222" y="915828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2DE2A-C357-4B01-B579-83D5CEC5BFF9}"/>
              </a:ext>
            </a:extLst>
          </p:cNvPr>
          <p:cNvSpPr txBox="1"/>
          <p:nvPr/>
        </p:nvSpPr>
        <p:spPr>
          <a:xfrm>
            <a:off x="1803087" y="783148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pic>
        <p:nvPicPr>
          <p:cNvPr id="13" name="Picture 1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83D05B56-544E-488D-B18B-27AE95D3B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44" y="1774414"/>
            <a:ext cx="525464" cy="525464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81E16E-9DB0-40BC-979F-90735CD21F48}"/>
              </a:ext>
            </a:extLst>
          </p:cNvPr>
          <p:cNvSpPr/>
          <p:nvPr/>
        </p:nvSpPr>
        <p:spPr>
          <a:xfrm>
            <a:off x="4128667" y="1195622"/>
            <a:ext cx="1507202" cy="469803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0F34AEE-C824-4DA8-8A12-DF65535789A2}"/>
              </a:ext>
            </a:extLst>
          </p:cNvPr>
          <p:cNvSpPr/>
          <p:nvPr/>
        </p:nvSpPr>
        <p:spPr>
          <a:xfrm>
            <a:off x="4128667" y="1918535"/>
            <a:ext cx="1425954" cy="29437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FF21E374-EDCF-444C-A879-80DD45D4A83E}"/>
              </a:ext>
            </a:extLst>
          </p:cNvPr>
          <p:cNvGraphicFramePr>
            <a:graphicFrameLocks/>
          </p:cNvGraphicFramePr>
          <p:nvPr/>
        </p:nvGraphicFramePr>
        <p:xfrm>
          <a:off x="2317550" y="2684695"/>
          <a:ext cx="5562600" cy="3509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78030E2-68A2-4C23-AFBA-51BA13CCBF89}"/>
              </a:ext>
            </a:extLst>
          </p:cNvPr>
          <p:cNvGraphicFramePr>
            <a:graphicFrameLocks noGrp="1"/>
          </p:cNvGraphicFramePr>
          <p:nvPr/>
        </p:nvGraphicFramePr>
        <p:xfrm>
          <a:off x="5927176" y="3287151"/>
          <a:ext cx="4876800" cy="1152525"/>
        </p:xfrm>
        <a:graphic>
          <a:graphicData uri="http://schemas.openxmlformats.org/drawingml/2006/table">
            <a:tbl>
              <a:tblPr>
                <a:effectLst>
                  <a:outerShdw blurRad="190500" dist="38100" dir="5400000" sx="103000" sy="103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75414">
                  <a:extLst>
                    <a:ext uri="{9D8B030D-6E8A-4147-A177-3AD203B41FA5}">
                      <a16:colId xmlns:a16="http://schemas.microsoft.com/office/drawing/2014/main" val="1421890141"/>
                    </a:ext>
                  </a:extLst>
                </a:gridCol>
                <a:gridCol w="837655">
                  <a:extLst>
                    <a:ext uri="{9D8B030D-6E8A-4147-A177-3AD203B41FA5}">
                      <a16:colId xmlns:a16="http://schemas.microsoft.com/office/drawing/2014/main" val="3676303798"/>
                    </a:ext>
                  </a:extLst>
                </a:gridCol>
                <a:gridCol w="837655">
                  <a:extLst>
                    <a:ext uri="{9D8B030D-6E8A-4147-A177-3AD203B41FA5}">
                      <a16:colId xmlns:a16="http://schemas.microsoft.com/office/drawing/2014/main" val="575890962"/>
                    </a:ext>
                  </a:extLst>
                </a:gridCol>
                <a:gridCol w="951880">
                  <a:extLst>
                    <a:ext uri="{9D8B030D-6E8A-4147-A177-3AD203B41FA5}">
                      <a16:colId xmlns:a16="http://schemas.microsoft.com/office/drawing/2014/main" val="4160425093"/>
                    </a:ext>
                  </a:extLst>
                </a:gridCol>
                <a:gridCol w="774196">
                  <a:extLst>
                    <a:ext uri="{9D8B030D-6E8A-4147-A177-3AD203B41FA5}">
                      <a16:colId xmlns:a16="http://schemas.microsoft.com/office/drawing/2014/main" val="116121763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Actual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(Bytes)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Compressed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(Bytes)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GB Saved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(10000 devices)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Savings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(US Dollars)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46158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Windows Mesh Agent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3292696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1609296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1.52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00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Linux Mesh Agent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2910744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1493443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1.28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557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Windows Mesh 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414941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0.29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8891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Linux Mesh 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386079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81414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0.27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17409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F54781D-B2D8-4C40-924F-E6B3E62E497B}"/>
              </a:ext>
            </a:extLst>
          </p:cNvPr>
          <p:cNvSpPr txBox="1"/>
          <p:nvPr/>
        </p:nvSpPr>
        <p:spPr>
          <a:xfrm>
            <a:off x="6722362" y="1202306"/>
            <a:ext cx="3528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By updating to the latest MeshCentral,</a:t>
            </a:r>
            <a:br>
              <a:rPr lang="en-US" sz="1200" dirty="0"/>
            </a:br>
            <a:r>
              <a:rPr lang="en-US" sz="1200" dirty="0"/>
              <a:t>agent updates will now be compressed.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At the AWS outbound cost of 0.09$ a GB, a single update of 10000 devices will now cost almost 2$ less.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A2F26E4-E684-4529-B79D-18586D7D9567}"/>
              </a:ext>
            </a:extLst>
          </p:cNvPr>
          <p:cNvSpPr/>
          <p:nvPr/>
        </p:nvSpPr>
        <p:spPr>
          <a:xfrm>
            <a:off x="10106025" y="2212906"/>
            <a:ext cx="331106" cy="968443"/>
          </a:xfrm>
          <a:custGeom>
            <a:avLst/>
            <a:gdLst>
              <a:gd name="connsiteX0" fmla="*/ 0 w 1102631"/>
              <a:gd name="connsiteY0" fmla="*/ 0 h 1276350"/>
              <a:gd name="connsiteX1" fmla="*/ 971550 w 1102631"/>
              <a:gd name="connsiteY1" fmla="*/ 466725 h 1276350"/>
              <a:gd name="connsiteX2" fmla="*/ 1066800 w 1102631"/>
              <a:gd name="connsiteY2" fmla="*/ 127635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2631" h="1276350">
                <a:moveTo>
                  <a:pt x="0" y="0"/>
                </a:moveTo>
                <a:cubicBezTo>
                  <a:pt x="396875" y="127000"/>
                  <a:pt x="793750" y="254000"/>
                  <a:pt x="971550" y="466725"/>
                </a:cubicBezTo>
                <a:cubicBezTo>
                  <a:pt x="1149350" y="679450"/>
                  <a:pt x="1108075" y="977900"/>
                  <a:pt x="1066800" y="1276350"/>
                </a:cubicBezTo>
              </a:path>
            </a:pathLst>
          </a:custGeom>
          <a:noFill/>
          <a:ln w="444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54A404A-6B4E-4145-A551-6E558B7AD4D8}"/>
              </a:ext>
            </a:extLst>
          </p:cNvPr>
          <p:cNvSpPr/>
          <p:nvPr/>
        </p:nvSpPr>
        <p:spPr>
          <a:xfrm>
            <a:off x="6029325" y="4686193"/>
            <a:ext cx="2143125" cy="333482"/>
          </a:xfrm>
          <a:custGeom>
            <a:avLst/>
            <a:gdLst>
              <a:gd name="connsiteX0" fmla="*/ 2143125 w 2143125"/>
              <a:gd name="connsiteY0" fmla="*/ 304907 h 333482"/>
              <a:gd name="connsiteX1" fmla="*/ 1162050 w 2143125"/>
              <a:gd name="connsiteY1" fmla="*/ 107 h 333482"/>
              <a:gd name="connsiteX2" fmla="*/ 0 w 2143125"/>
              <a:gd name="connsiteY2" fmla="*/ 333482 h 33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333482">
                <a:moveTo>
                  <a:pt x="2143125" y="304907"/>
                </a:moveTo>
                <a:cubicBezTo>
                  <a:pt x="1831181" y="150126"/>
                  <a:pt x="1519237" y="-4655"/>
                  <a:pt x="1162050" y="107"/>
                </a:cubicBezTo>
                <a:cubicBezTo>
                  <a:pt x="804863" y="4869"/>
                  <a:pt x="402431" y="169175"/>
                  <a:pt x="0" y="333482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B37640D-3DD0-4A00-8A2E-E055E52FF128}"/>
              </a:ext>
            </a:extLst>
          </p:cNvPr>
          <p:cNvSpPr/>
          <p:nvPr/>
        </p:nvSpPr>
        <p:spPr>
          <a:xfrm>
            <a:off x="5267325" y="4657181"/>
            <a:ext cx="2895600" cy="362494"/>
          </a:xfrm>
          <a:custGeom>
            <a:avLst/>
            <a:gdLst>
              <a:gd name="connsiteX0" fmla="*/ 2895600 w 2895600"/>
              <a:gd name="connsiteY0" fmla="*/ 362494 h 362494"/>
              <a:gd name="connsiteX1" fmla="*/ 2000250 w 2895600"/>
              <a:gd name="connsiteY1" fmla="*/ 29119 h 362494"/>
              <a:gd name="connsiteX2" fmla="*/ 0 w 2895600"/>
              <a:gd name="connsiteY2" fmla="*/ 38644 h 36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362494">
                <a:moveTo>
                  <a:pt x="2895600" y="362494"/>
                </a:moveTo>
                <a:cubicBezTo>
                  <a:pt x="2689225" y="222794"/>
                  <a:pt x="2482850" y="83094"/>
                  <a:pt x="2000250" y="29119"/>
                </a:cubicBezTo>
                <a:cubicBezTo>
                  <a:pt x="1517650" y="-24856"/>
                  <a:pt x="758825" y="6894"/>
                  <a:pt x="0" y="38644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1FE8E3-0FED-4141-B56E-FCDE86E1D486}"/>
              </a:ext>
            </a:extLst>
          </p:cNvPr>
          <p:cNvSpPr txBox="1"/>
          <p:nvPr/>
        </p:nvSpPr>
        <p:spPr>
          <a:xfrm>
            <a:off x="7958140" y="4776169"/>
            <a:ext cx="29479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Compressed agents and meshcores reduce traffic costs by more than half, increase update speed, reducing server load and improving server scalability.</a:t>
            </a:r>
          </a:p>
        </p:txBody>
      </p:sp>
    </p:spTree>
    <p:extLst>
      <p:ext uri="{BB962C8B-B14F-4D97-AF65-F5344CB8AC3E}">
        <p14:creationId xmlns:p14="http://schemas.microsoft.com/office/powerpoint/2010/main" val="88442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43F45F6-3466-404C-B644-4CA95A6E0051}"/>
              </a:ext>
            </a:extLst>
          </p:cNvPr>
          <p:cNvCxnSpPr/>
          <p:nvPr/>
        </p:nvCxnSpPr>
        <p:spPr>
          <a:xfrm>
            <a:off x="5837833" y="4322409"/>
            <a:ext cx="0" cy="980298"/>
          </a:xfrm>
          <a:prstGeom prst="line">
            <a:avLst/>
          </a:prstGeom>
          <a:ln w="9842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CE08476C-C47E-4473-91CB-A7711D876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49" y="2798732"/>
            <a:ext cx="1241699" cy="1241699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ervercloud.png">
            <a:extLst>
              <a:ext uri="{FF2B5EF4-FFF2-40B4-BE49-F238E27FC236}">
                <a16:creationId xmlns:a16="http://schemas.microsoft.com/office/drawing/2014/main" id="{EF8BC870-FD73-493B-B0D0-F21B882F3B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3575" y="2535041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0DAA9E-A049-4C99-A213-560A2D58AAE0}"/>
              </a:ext>
            </a:extLst>
          </p:cNvPr>
          <p:cNvSpPr txBox="1"/>
          <p:nvPr/>
        </p:nvSpPr>
        <p:spPr>
          <a:xfrm>
            <a:off x="4976440" y="2402361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377EC031-31CB-4E88-ADA7-916D0520DE8B}"/>
              </a:ext>
            </a:extLst>
          </p:cNvPr>
          <p:cNvSpPr/>
          <p:nvPr/>
        </p:nvSpPr>
        <p:spPr bwMode="auto">
          <a:xfrm>
            <a:off x="8776345" y="3767558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Agent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185801C-8BE7-4608-B7BF-263A58787ECC}"/>
              </a:ext>
            </a:extLst>
          </p:cNvPr>
          <p:cNvSpPr/>
          <p:nvPr/>
        </p:nvSpPr>
        <p:spPr bwMode="auto">
          <a:xfrm>
            <a:off x="9071210" y="4239138"/>
            <a:ext cx="1001274" cy="3586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ZIP + Deflate</a:t>
            </a:r>
          </a:p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Module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93C711-A463-49EA-AB68-2E698289A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91" y="2662559"/>
            <a:ext cx="1812533" cy="1812533"/>
          </a:xfrm>
          <a:prstGeom prst="rect">
            <a:avLst/>
          </a:prstGeom>
        </p:spPr>
      </p:pic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60AE0C70-1DA0-4CA8-9663-4784711C6385}"/>
              </a:ext>
            </a:extLst>
          </p:cNvPr>
          <p:cNvSpPr/>
          <p:nvPr/>
        </p:nvSpPr>
        <p:spPr>
          <a:xfrm>
            <a:off x="7102705" y="3591665"/>
            <a:ext cx="1450745" cy="241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597D7-136D-46DC-8929-689B14B094CA}"/>
              </a:ext>
            </a:extLst>
          </p:cNvPr>
          <p:cNvSpPr txBox="1"/>
          <p:nvPr/>
        </p:nvSpPr>
        <p:spPr>
          <a:xfrm>
            <a:off x="6845529" y="3206750"/>
            <a:ext cx="1972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WebSocket</a:t>
            </a:r>
            <a:br>
              <a:rPr lang="en-US" sz="1050" dirty="0"/>
            </a:br>
            <a:r>
              <a:rPr lang="en-US" sz="1050" dirty="0"/>
              <a:t>Compression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79872F96-C8DB-4ECD-92FE-359B182D36E4}"/>
              </a:ext>
            </a:extLst>
          </p:cNvPr>
          <p:cNvSpPr/>
          <p:nvPr/>
        </p:nvSpPr>
        <p:spPr>
          <a:xfrm>
            <a:off x="3405281" y="3591665"/>
            <a:ext cx="1450745" cy="241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5AB49-EC04-4075-8B42-3DBE5D47DF3F}"/>
              </a:ext>
            </a:extLst>
          </p:cNvPr>
          <p:cNvSpPr txBox="1"/>
          <p:nvPr/>
        </p:nvSpPr>
        <p:spPr>
          <a:xfrm>
            <a:off x="3148105" y="3206750"/>
            <a:ext cx="1972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WebSocket</a:t>
            </a:r>
            <a:br>
              <a:rPr lang="en-US" sz="1050" dirty="0"/>
            </a:br>
            <a:r>
              <a:rPr lang="en-US" sz="1050" dirty="0"/>
              <a:t>Compression</a:t>
            </a:r>
          </a:p>
        </p:txBody>
      </p:sp>
      <p:sp>
        <p:nvSpPr>
          <p:cNvPr id="24" name="Rounded Rectangle 4">
            <a:extLst>
              <a:ext uri="{FF2B5EF4-FFF2-40B4-BE49-F238E27FC236}">
                <a16:creationId xmlns:a16="http://schemas.microsoft.com/office/drawing/2014/main" id="{29632987-249C-4F86-9BF0-CFA1C50121FE}"/>
              </a:ext>
            </a:extLst>
          </p:cNvPr>
          <p:cNvSpPr/>
          <p:nvPr/>
        </p:nvSpPr>
        <p:spPr bwMode="auto">
          <a:xfrm>
            <a:off x="2300999" y="4002704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Browser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E166F5-447E-4B59-8239-92C9E26D1B1E}"/>
              </a:ext>
            </a:extLst>
          </p:cNvPr>
          <p:cNvSpPr txBox="1"/>
          <p:nvPr/>
        </p:nvSpPr>
        <p:spPr>
          <a:xfrm>
            <a:off x="2300999" y="1316790"/>
            <a:ext cx="324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modern browsers support WebSocket compression as per RFC7692. By enabling it on the MeshCentral server, significant browser-to-server cost reduction can be achieved.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EC9FC3-5463-4E1C-BD68-6800355E63DD}"/>
              </a:ext>
            </a:extLst>
          </p:cNvPr>
          <p:cNvSpPr txBox="1"/>
          <p:nvPr/>
        </p:nvSpPr>
        <p:spPr>
          <a:xfrm>
            <a:off x="6487966" y="1320356"/>
            <a:ext cx="2989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Now, the MeshAgent also supports RFC7692 WebSocket compression, so that agent-to-server traffic can also be compressed achieving more costs savings.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D24F6A-1201-4D74-A202-CEAD8B2B7FF8}"/>
              </a:ext>
            </a:extLst>
          </p:cNvPr>
          <p:cNvCxnSpPr>
            <a:cxnSpLocks/>
          </p:cNvCxnSpPr>
          <p:nvPr/>
        </p:nvCxnSpPr>
        <p:spPr>
          <a:xfrm>
            <a:off x="3660867" y="2206499"/>
            <a:ext cx="490666" cy="91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8187F6-C69B-475E-BF3B-048D8596735E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738463" y="2151353"/>
            <a:ext cx="244478" cy="974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E6CB02E-1BE9-4104-9ED2-7F03438C530A}"/>
              </a:ext>
            </a:extLst>
          </p:cNvPr>
          <p:cNvSpPr txBox="1"/>
          <p:nvPr/>
        </p:nvSpPr>
        <p:spPr>
          <a:xfrm>
            <a:off x="7397136" y="4927462"/>
            <a:ext cx="2989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We have seen a </a:t>
            </a:r>
            <a:r>
              <a:rPr lang="en-US" sz="1600" b="1" dirty="0"/>
              <a:t>10%</a:t>
            </a:r>
            <a:r>
              <a:rPr lang="en-US" sz="1200" dirty="0"/>
              <a:t> to </a:t>
            </a:r>
            <a:r>
              <a:rPr lang="en-US" sz="1600" b="1" dirty="0"/>
              <a:t>20%</a:t>
            </a:r>
            <a:r>
              <a:rPr lang="en-US" sz="1200" dirty="0"/>
              <a:t> compression ratio on remote desktop traffic. This alone should reduce hosting costs significantly.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39D277-F6ED-4D1A-8C6D-EF841206CEE1}"/>
              </a:ext>
            </a:extLst>
          </p:cNvPr>
          <p:cNvSpPr/>
          <p:nvPr/>
        </p:nvSpPr>
        <p:spPr>
          <a:xfrm>
            <a:off x="7586281" y="3895725"/>
            <a:ext cx="690944" cy="1031737"/>
          </a:xfrm>
          <a:custGeom>
            <a:avLst/>
            <a:gdLst>
              <a:gd name="connsiteX0" fmla="*/ 690944 w 690944"/>
              <a:gd name="connsiteY0" fmla="*/ 866775 h 866775"/>
              <a:gd name="connsiteX1" fmla="*/ 52769 w 690944"/>
              <a:gd name="connsiteY1" fmla="*/ 466725 h 866775"/>
              <a:gd name="connsiteX2" fmla="*/ 81344 w 690944"/>
              <a:gd name="connsiteY2" fmla="*/ 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944" h="866775">
                <a:moveTo>
                  <a:pt x="690944" y="866775"/>
                </a:moveTo>
                <a:cubicBezTo>
                  <a:pt x="422656" y="738981"/>
                  <a:pt x="154369" y="611187"/>
                  <a:pt x="52769" y="466725"/>
                </a:cubicBezTo>
                <a:cubicBezTo>
                  <a:pt x="-48831" y="322263"/>
                  <a:pt x="16256" y="161131"/>
                  <a:pt x="81344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67F000-CD97-4458-A5B8-6E328CA3CF66}"/>
              </a:ext>
            </a:extLst>
          </p:cNvPr>
          <p:cNvSpPr/>
          <p:nvPr/>
        </p:nvSpPr>
        <p:spPr>
          <a:xfrm rot="249058">
            <a:off x="3644832" y="4969517"/>
            <a:ext cx="3112120" cy="11395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"settings": {</a:t>
            </a:r>
          </a:p>
          <a:p>
            <a:r>
              <a:rPr lang="en-US" sz="1000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"WsCompression": true,</a:t>
            </a:r>
          </a:p>
          <a:p>
            <a:r>
              <a:rPr lang="en-US" sz="1000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"AgentWsCompression": true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AAB3E2-34B9-48C0-AC91-F0E609250A28}"/>
              </a:ext>
            </a:extLst>
          </p:cNvPr>
          <p:cNvSpPr txBox="1"/>
          <p:nvPr/>
        </p:nvSpPr>
        <p:spPr>
          <a:xfrm rot="240173">
            <a:off x="3509769" y="6003661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config.json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92F2B5-B125-4363-94F6-E114B1DCEC63}"/>
              </a:ext>
            </a:extLst>
          </p:cNvPr>
          <p:cNvSpPr txBox="1"/>
          <p:nvPr/>
        </p:nvSpPr>
        <p:spPr>
          <a:xfrm>
            <a:off x="1804915" y="4823635"/>
            <a:ext cx="166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Activate server and agent side WebSocket compression like this.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739F7B2-E2F7-47AD-B75B-2089D3E0B57C}"/>
              </a:ext>
            </a:extLst>
          </p:cNvPr>
          <p:cNvSpPr/>
          <p:nvPr/>
        </p:nvSpPr>
        <p:spPr>
          <a:xfrm>
            <a:off x="2321395" y="5524500"/>
            <a:ext cx="1153467" cy="426573"/>
          </a:xfrm>
          <a:custGeom>
            <a:avLst/>
            <a:gdLst>
              <a:gd name="connsiteX0" fmla="*/ 88430 w 1231430"/>
              <a:gd name="connsiteY0" fmla="*/ 0 h 426573"/>
              <a:gd name="connsiteX1" fmla="*/ 117005 w 1231430"/>
              <a:gd name="connsiteY1" fmla="*/ 419100 h 426573"/>
              <a:gd name="connsiteX2" fmla="*/ 1231430 w 1231430"/>
              <a:gd name="connsiteY2" fmla="*/ 228600 h 426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1430" h="426573">
                <a:moveTo>
                  <a:pt x="88430" y="0"/>
                </a:moveTo>
                <a:cubicBezTo>
                  <a:pt x="7467" y="190500"/>
                  <a:pt x="-73495" y="381000"/>
                  <a:pt x="117005" y="419100"/>
                </a:cubicBezTo>
                <a:cubicBezTo>
                  <a:pt x="307505" y="457200"/>
                  <a:pt x="769467" y="342900"/>
                  <a:pt x="1231430" y="22860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Downloads &amp; Stats</a:t>
            </a:r>
          </a:p>
        </p:txBody>
      </p:sp>
    </p:spTree>
    <p:extLst>
      <p:ext uri="{BB962C8B-B14F-4D97-AF65-F5344CB8AC3E}">
        <p14:creationId xmlns:p14="http://schemas.microsoft.com/office/powerpoint/2010/main" val="344097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ervercloud.png">
            <a:extLst>
              <a:ext uri="{FF2B5EF4-FFF2-40B4-BE49-F238E27FC236}">
                <a16:creationId xmlns:a16="http://schemas.microsoft.com/office/drawing/2014/main" id="{C38197E1-D0B5-4993-B5AB-F4BCC68E04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9425" y="1220591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70D0C0-3EE2-4633-9420-6C8357A6667C}"/>
              </a:ext>
            </a:extLst>
          </p:cNvPr>
          <p:cNvSpPr txBox="1"/>
          <p:nvPr/>
        </p:nvSpPr>
        <p:spPr>
          <a:xfrm>
            <a:off x="6062290" y="1087911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C7A69F-5877-47A5-99CA-5DFFD1052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62" y="1414784"/>
            <a:ext cx="1812533" cy="1812533"/>
          </a:xfrm>
          <a:prstGeom prst="rect">
            <a:avLst/>
          </a:prstGeom>
        </p:spPr>
      </p:pic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3693F26D-EAB6-486E-A7F0-0CF686158F29}"/>
              </a:ext>
            </a:extLst>
          </p:cNvPr>
          <p:cNvSpPr/>
          <p:nvPr/>
        </p:nvSpPr>
        <p:spPr bwMode="auto">
          <a:xfrm>
            <a:off x="3367470" y="2754929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Browser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D484268-1EAC-4186-A1A3-1B91A3D36350}"/>
              </a:ext>
            </a:extLst>
          </p:cNvPr>
          <p:cNvSpPr/>
          <p:nvPr/>
        </p:nvSpPr>
        <p:spPr>
          <a:xfrm rot="10800000">
            <a:off x="4388123" y="2187664"/>
            <a:ext cx="1558206" cy="24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6FD0CD-5383-45AD-947B-2CD51BDD3C29}"/>
              </a:ext>
            </a:extLst>
          </p:cNvPr>
          <p:cNvSpPr txBox="1"/>
          <p:nvPr/>
        </p:nvSpPr>
        <p:spPr>
          <a:xfrm>
            <a:off x="4388123" y="1772167"/>
            <a:ext cx="1558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 Page Minification</a:t>
            </a:r>
            <a:br>
              <a:rPr lang="en-US" sz="1050" dirty="0"/>
            </a:br>
            <a:r>
              <a:rPr lang="en-US" sz="1050" dirty="0"/>
              <a:t>and Compression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666CCD-1FBB-40E0-810E-E2813C617B14}"/>
              </a:ext>
            </a:extLst>
          </p:cNvPr>
          <p:cNvSpPr/>
          <p:nvPr/>
        </p:nvSpPr>
        <p:spPr>
          <a:xfrm rot="21215310">
            <a:off x="7667421" y="2291446"/>
            <a:ext cx="2207598" cy="11395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"settings": {</a:t>
            </a:r>
          </a:p>
          <a:p>
            <a:r>
              <a:rPr lang="en-US" sz="1000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"Minify" : true,</a:t>
            </a:r>
          </a:p>
          <a:p>
            <a:r>
              <a:rPr lang="en-US" sz="1000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"Compression": true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AEA5A5-8DFD-4A47-BD78-8B454DB9891E}"/>
              </a:ext>
            </a:extLst>
          </p:cNvPr>
          <p:cNvSpPr txBox="1"/>
          <p:nvPr/>
        </p:nvSpPr>
        <p:spPr>
          <a:xfrm rot="21206425">
            <a:off x="9198402" y="3335763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config.json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1C0B59C1-DF61-4B61-AFDC-78BB2FC1578B}"/>
              </a:ext>
            </a:extLst>
          </p:cNvPr>
          <p:cNvGraphicFramePr>
            <a:graphicFrameLocks/>
          </p:cNvGraphicFramePr>
          <p:nvPr/>
        </p:nvGraphicFramePr>
        <p:xfrm>
          <a:off x="2826362" y="3597837"/>
          <a:ext cx="5479934" cy="2523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F5E1F9B-5AD8-4B92-8C79-7075BDB4734B}"/>
              </a:ext>
            </a:extLst>
          </p:cNvPr>
          <p:cNvGraphicFramePr>
            <a:graphicFrameLocks noGrp="1"/>
          </p:cNvGraphicFramePr>
          <p:nvPr/>
        </p:nvGraphicFramePr>
        <p:xfrm>
          <a:off x="6948400" y="4153815"/>
          <a:ext cx="2038159" cy="952500"/>
        </p:xfrm>
        <a:graphic>
          <a:graphicData uri="http://schemas.openxmlformats.org/drawingml/2006/table">
            <a:tbl>
              <a:tblPr>
                <a:effectLst>
                  <a:outerShdw blurRad="177800" dist="38100" dir="5400000" sx="103000" sy="103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24200">
                  <a:extLst>
                    <a:ext uri="{9D8B030D-6E8A-4147-A177-3AD203B41FA5}">
                      <a16:colId xmlns:a16="http://schemas.microsoft.com/office/drawing/2014/main" val="2215812264"/>
                    </a:ext>
                  </a:extLst>
                </a:gridCol>
                <a:gridCol w="713959">
                  <a:extLst>
                    <a:ext uri="{9D8B030D-6E8A-4147-A177-3AD203B41FA5}">
                      <a16:colId xmlns:a16="http://schemas.microsoft.com/office/drawing/2014/main" val="4812882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Size (MB)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920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Original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3.91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696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Minified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2.67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43980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Compressed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1.05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1407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Minify + Compressed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053968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B95D187-E226-4438-A398-86E9AE386601}"/>
              </a:ext>
            </a:extLst>
          </p:cNvPr>
          <p:cNvSpPr txBox="1"/>
          <p:nvPr/>
        </p:nvSpPr>
        <p:spPr>
          <a:xfrm>
            <a:off x="8387870" y="5450640"/>
            <a:ext cx="2321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Activating MeshCentral web page minification and compression provides additional speed and reduction in hosting costs.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2971E74-A750-4B68-A0F4-7E4DD1AFDA5E}"/>
              </a:ext>
            </a:extLst>
          </p:cNvPr>
          <p:cNvSpPr/>
          <p:nvPr/>
        </p:nvSpPr>
        <p:spPr>
          <a:xfrm>
            <a:off x="9153525" y="4451347"/>
            <a:ext cx="1023312" cy="863603"/>
          </a:xfrm>
          <a:custGeom>
            <a:avLst/>
            <a:gdLst>
              <a:gd name="connsiteX0" fmla="*/ 752475 w 1023312"/>
              <a:gd name="connsiteY0" fmla="*/ 863603 h 863603"/>
              <a:gd name="connsiteX1" fmla="*/ 981075 w 1023312"/>
              <a:gd name="connsiteY1" fmla="*/ 73028 h 863603"/>
              <a:gd name="connsiteX2" fmla="*/ 0 w 1023312"/>
              <a:gd name="connsiteY2" fmla="*/ 82553 h 86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312" h="863603">
                <a:moveTo>
                  <a:pt x="752475" y="863603"/>
                </a:moveTo>
                <a:cubicBezTo>
                  <a:pt x="929481" y="533403"/>
                  <a:pt x="1106488" y="203203"/>
                  <a:pt x="981075" y="73028"/>
                </a:cubicBezTo>
                <a:cubicBezTo>
                  <a:pt x="855663" y="-57147"/>
                  <a:pt x="427831" y="12703"/>
                  <a:pt x="0" y="82553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on Android</a:t>
            </a:r>
          </a:p>
        </p:txBody>
      </p:sp>
    </p:spTree>
    <p:extLst>
      <p:ext uri="{BB962C8B-B14F-4D97-AF65-F5344CB8AC3E}">
        <p14:creationId xmlns:p14="http://schemas.microsoft.com/office/powerpoint/2010/main" val="173458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2D9B55F-8369-4500-AD4B-2A34F251D62F}"/>
              </a:ext>
            </a:extLst>
          </p:cNvPr>
          <p:cNvGrpSpPr/>
          <p:nvPr/>
        </p:nvGrpSpPr>
        <p:grpSpPr>
          <a:xfrm>
            <a:off x="2419351" y="119946"/>
            <a:ext cx="7363641" cy="6442559"/>
            <a:chOff x="2419351" y="119946"/>
            <a:chExt cx="7363641" cy="64425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C3B904D-E88A-40B6-B2CB-66A82BC8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9008" y="2032251"/>
              <a:ext cx="1743268" cy="3571574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916DB0F-9C8F-4BE3-A75B-0DF68BA6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189" y="1141617"/>
              <a:ext cx="1743268" cy="3571574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D4D889-99DD-4BDA-97C0-A58974068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2520" y="2880788"/>
              <a:ext cx="350089" cy="637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A694E7-519A-4F80-B05C-3AE7D82BD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1019" y="822982"/>
              <a:ext cx="518221" cy="323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509D2A-9915-459E-84D3-55593C62A979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7299093" y="5317661"/>
              <a:ext cx="401579" cy="651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B542CA-08D9-4ACE-973E-79F259858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339" y="119946"/>
              <a:ext cx="1967534" cy="4595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53F1E5-15E9-4C93-BC84-F148C7F5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9351" y="952019"/>
              <a:ext cx="2701094" cy="2441706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servercloud.png">
              <a:extLst>
                <a:ext uri="{FF2B5EF4-FFF2-40B4-BE49-F238E27FC236}">
                  <a16:creationId xmlns:a16="http://schemas.microsoft.com/office/drawing/2014/main" id="{E07D0B3D-99B6-4587-AAE2-4F486DDEB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43131" y="290811"/>
              <a:ext cx="1833761" cy="1969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EF9C44C9-F9F1-48DF-ACD1-CC0446A47C38}"/>
                </a:ext>
              </a:extLst>
            </p:cNvPr>
            <p:cNvSpPr/>
            <p:nvPr/>
          </p:nvSpPr>
          <p:spPr>
            <a:xfrm>
              <a:off x="6769844" y="690863"/>
              <a:ext cx="390525" cy="34544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FAFED7-7F51-4901-8272-D499E7C5C56F}"/>
                </a:ext>
              </a:extLst>
            </p:cNvPr>
            <p:cNvSpPr/>
            <p:nvPr/>
          </p:nvSpPr>
          <p:spPr>
            <a:xfrm>
              <a:off x="7299093" y="661057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47165B-B261-4AE5-A281-E829782B2560}"/>
                </a:ext>
              </a:extLst>
            </p:cNvPr>
            <p:cNvSpPr/>
            <p:nvPr/>
          </p:nvSpPr>
          <p:spPr>
            <a:xfrm>
              <a:off x="5470684" y="2724288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3AD8AC-ACC0-4832-AB6F-0F30A3F52164}"/>
                </a:ext>
              </a:extLst>
            </p:cNvPr>
            <p:cNvSpPr/>
            <p:nvPr/>
          </p:nvSpPr>
          <p:spPr>
            <a:xfrm>
              <a:off x="7128524" y="5160951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439272-D1FE-406D-AA16-216891327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3004" y="4250231"/>
              <a:ext cx="2701094" cy="2312274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426248-4ADF-4601-A06B-5A26143A9AAB}"/>
                </a:ext>
              </a:extLst>
            </p:cNvPr>
            <p:cNvSpPr txBox="1"/>
            <p:nvPr/>
          </p:nvSpPr>
          <p:spPr>
            <a:xfrm>
              <a:off x="7907893" y="1053587"/>
              <a:ext cx="18750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On your Android device, download the “</a:t>
              </a:r>
              <a:r>
                <a:rPr lang="en-US" sz="1100" b="1" dirty="0"/>
                <a:t>MeshCentral Agent</a:t>
              </a:r>
              <a:r>
                <a:rPr lang="en-US" sz="1100" dirty="0"/>
                <a:t>” application from the Google Play store.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46D69-84DF-4291-9E62-68C69246DD4A}"/>
                </a:ext>
              </a:extLst>
            </p:cNvPr>
            <p:cNvSpPr txBox="1"/>
            <p:nvPr/>
          </p:nvSpPr>
          <p:spPr>
            <a:xfrm>
              <a:off x="3414661" y="3517957"/>
              <a:ext cx="248649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Use the applications built-in QR code scanner to scan the QR code on your MeshCentral server to pair the device.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4DBED3-7886-468F-A5E7-F30C08D4DEBF}"/>
                </a:ext>
              </a:extLst>
            </p:cNvPr>
            <p:cNvSpPr txBox="1"/>
            <p:nvPr/>
          </p:nvSpPr>
          <p:spPr>
            <a:xfrm>
              <a:off x="6457424" y="5969355"/>
              <a:ext cx="24864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Once paired, hit the connect button to connect your device back to the server.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07B7A6-0DF2-407D-9710-1629B70DFD71}"/>
                </a:ext>
              </a:extLst>
            </p:cNvPr>
            <p:cNvSpPr/>
            <p:nvPr/>
          </p:nvSpPr>
          <p:spPr>
            <a:xfrm>
              <a:off x="4362450" y="2343150"/>
              <a:ext cx="2407394" cy="514350"/>
            </a:xfrm>
            <a:custGeom>
              <a:avLst/>
              <a:gdLst>
                <a:gd name="connsiteX0" fmla="*/ 0 w 2305050"/>
                <a:gd name="connsiteY0" fmla="*/ 0 h 514350"/>
                <a:gd name="connsiteX1" fmla="*/ 1085850 w 2305050"/>
                <a:gd name="connsiteY1" fmla="*/ 180975 h 514350"/>
                <a:gd name="connsiteX2" fmla="*/ 2305050 w 2305050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050" h="514350">
                  <a:moveTo>
                    <a:pt x="0" y="0"/>
                  </a:moveTo>
                  <a:cubicBezTo>
                    <a:pt x="350837" y="47625"/>
                    <a:pt x="701675" y="95250"/>
                    <a:pt x="1085850" y="180975"/>
                  </a:cubicBezTo>
                  <a:cubicBezTo>
                    <a:pt x="1470025" y="266700"/>
                    <a:pt x="1887537" y="390525"/>
                    <a:pt x="2305050" y="514350"/>
                  </a:cubicBezTo>
                </a:path>
              </a:pathLst>
            </a:custGeom>
            <a:noFill/>
            <a:ln w="857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70E282B-FFCC-47FE-941F-AB003E4761F2}"/>
                </a:ext>
              </a:extLst>
            </p:cNvPr>
            <p:cNvSpPr/>
            <p:nvPr/>
          </p:nvSpPr>
          <p:spPr>
            <a:xfrm flipH="1">
              <a:off x="5705475" y="4846062"/>
              <a:ext cx="2589545" cy="514350"/>
            </a:xfrm>
            <a:custGeom>
              <a:avLst/>
              <a:gdLst>
                <a:gd name="connsiteX0" fmla="*/ 0 w 2305050"/>
                <a:gd name="connsiteY0" fmla="*/ 0 h 514350"/>
                <a:gd name="connsiteX1" fmla="*/ 1085850 w 2305050"/>
                <a:gd name="connsiteY1" fmla="*/ 180975 h 514350"/>
                <a:gd name="connsiteX2" fmla="*/ 2305050 w 2305050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050" h="514350">
                  <a:moveTo>
                    <a:pt x="0" y="0"/>
                  </a:moveTo>
                  <a:cubicBezTo>
                    <a:pt x="350837" y="47625"/>
                    <a:pt x="701675" y="95250"/>
                    <a:pt x="1085850" y="180975"/>
                  </a:cubicBezTo>
                  <a:cubicBezTo>
                    <a:pt x="1470025" y="266700"/>
                    <a:pt x="1887537" y="390525"/>
                    <a:pt x="2305050" y="514350"/>
                  </a:cubicBezTo>
                </a:path>
              </a:pathLst>
            </a:custGeom>
            <a:noFill/>
            <a:ln w="857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4EDBD4-F7D2-43CF-8345-51264FAD75C8}"/>
                </a:ext>
              </a:extLst>
            </p:cNvPr>
            <p:cNvSpPr/>
            <p:nvPr/>
          </p:nvSpPr>
          <p:spPr>
            <a:xfrm>
              <a:off x="3333750" y="5905981"/>
              <a:ext cx="1362075" cy="418619"/>
            </a:xfrm>
            <a:prstGeom prst="ellipse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AB5D0-214B-4BE1-A266-D9D3D411EBAA}"/>
              </a:ext>
            </a:extLst>
          </p:cNvPr>
          <p:cNvGrpSpPr/>
          <p:nvPr/>
        </p:nvGrpSpPr>
        <p:grpSpPr>
          <a:xfrm>
            <a:off x="1361300" y="231621"/>
            <a:ext cx="9850400" cy="6193778"/>
            <a:chOff x="1170800" y="155421"/>
            <a:chExt cx="9850400" cy="61937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3629E5-7284-4F1C-8DC5-B0CF14855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4" t="4598"/>
            <a:stretch/>
          </p:blipFill>
          <p:spPr>
            <a:xfrm>
              <a:off x="1170800" y="230546"/>
              <a:ext cx="1743668" cy="15811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1AC896-3571-4C21-AD9E-2B6180DD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080" y="1483538"/>
              <a:ext cx="5044765" cy="486566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920C90-49C6-4973-A351-E5A37032E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0608" y="723899"/>
              <a:ext cx="1880592" cy="334327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6E3735-5664-445D-9447-8822B67C7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9991" y="723899"/>
              <a:ext cx="1880592" cy="334327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F85E40-DE4D-4417-AA72-BDF56433EF20}"/>
                </a:ext>
              </a:extLst>
            </p:cNvPr>
            <p:cNvSpPr txBox="1"/>
            <p:nvPr/>
          </p:nvSpPr>
          <p:spPr>
            <a:xfrm>
              <a:off x="2309628" y="266210"/>
              <a:ext cx="242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Agent for Android now supports remote desktop view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174194-0F1E-4D1B-8432-860EC948DAD4}"/>
                </a:ext>
              </a:extLst>
            </p:cNvPr>
            <p:cNvSpPr txBox="1"/>
            <p:nvPr/>
          </p:nvSpPr>
          <p:spPr>
            <a:xfrm rot="948338">
              <a:off x="4463357" y="155421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5D6747-CC1C-4C4A-8A4C-F455F4AB4218}"/>
                </a:ext>
              </a:extLst>
            </p:cNvPr>
            <p:cNvCxnSpPr/>
            <p:nvPr/>
          </p:nvCxnSpPr>
          <p:spPr>
            <a:xfrm>
              <a:off x="3076160" y="723899"/>
              <a:ext cx="314325" cy="759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F56ABE-E212-4ABD-B81C-A81D5DFAD2B4}"/>
                </a:ext>
              </a:extLst>
            </p:cNvPr>
            <p:cNvSpPr txBox="1"/>
            <p:nvPr/>
          </p:nvSpPr>
          <p:spPr>
            <a:xfrm>
              <a:off x="3803685" y="852701"/>
              <a:ext cx="2943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Hit “Connect” on the desktop tab, Android agent will display a user consent prompt.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46FA2DD-3417-4637-8CD6-C6011EA97AB9}"/>
                </a:ext>
              </a:extLst>
            </p:cNvPr>
            <p:cNvCxnSpPr/>
            <p:nvPr/>
          </p:nvCxnSpPr>
          <p:spPr>
            <a:xfrm flipH="1">
              <a:off x="2695160" y="1314366"/>
              <a:ext cx="2024680" cy="1505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A7A2FF8-A610-44E1-8222-83E63E07D34A}"/>
                </a:ext>
              </a:extLst>
            </p:cNvPr>
            <p:cNvCxnSpPr/>
            <p:nvPr/>
          </p:nvCxnSpPr>
          <p:spPr>
            <a:xfrm>
              <a:off x="6352760" y="1314366"/>
              <a:ext cx="914400" cy="562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4A3186-0C15-47FF-A620-01AC9C4071F3}"/>
                </a:ext>
              </a:extLst>
            </p:cNvPr>
            <p:cNvSpPr txBox="1"/>
            <p:nvPr/>
          </p:nvSpPr>
          <p:spPr>
            <a:xfrm>
              <a:off x="7292758" y="5057090"/>
              <a:ext cx="2749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Once approved, MeshCentral will display the screen from the Android device.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21FCF8-AF9F-4447-A602-E167EB5F46E4}"/>
                </a:ext>
              </a:extLst>
            </p:cNvPr>
            <p:cNvSpPr/>
            <p:nvPr/>
          </p:nvSpPr>
          <p:spPr>
            <a:xfrm>
              <a:off x="5505035" y="3904564"/>
              <a:ext cx="3838575" cy="971550"/>
            </a:xfrm>
            <a:custGeom>
              <a:avLst/>
              <a:gdLst>
                <a:gd name="connsiteX0" fmla="*/ 3838575 w 3838575"/>
                <a:gd name="connsiteY0" fmla="*/ 0 h 971550"/>
                <a:gd name="connsiteX1" fmla="*/ 2400300 w 3838575"/>
                <a:gd name="connsiteY1" fmla="*/ 714375 h 971550"/>
                <a:gd name="connsiteX2" fmla="*/ 0 w 3838575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8575" h="971550">
                  <a:moveTo>
                    <a:pt x="3838575" y="0"/>
                  </a:moveTo>
                  <a:cubicBezTo>
                    <a:pt x="3439318" y="276225"/>
                    <a:pt x="3040062" y="552450"/>
                    <a:pt x="2400300" y="714375"/>
                  </a:cubicBezTo>
                  <a:cubicBezTo>
                    <a:pt x="1760537" y="876300"/>
                    <a:pt x="880268" y="923925"/>
                    <a:pt x="0" y="971550"/>
                  </a:cubicBezTo>
                </a:path>
              </a:pathLst>
            </a:custGeom>
            <a:noFill/>
            <a:ln w="825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B6EADC7-B3C1-453C-A27E-07EC23CF864E}"/>
                </a:ext>
              </a:extLst>
            </p:cNvPr>
            <p:cNvCxnSpPr/>
            <p:nvPr/>
          </p:nvCxnSpPr>
          <p:spPr>
            <a:xfrm flipH="1" flipV="1">
              <a:off x="8353010" y="4528839"/>
              <a:ext cx="228600" cy="528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52675A-6A3F-4F46-8E01-60F6810F8BFD}"/>
                </a:ext>
              </a:extLst>
            </p:cNvPr>
            <p:cNvSpPr txBox="1"/>
            <p:nvPr/>
          </p:nvSpPr>
          <p:spPr>
            <a:xfrm>
              <a:off x="7292758" y="5633648"/>
              <a:ext cx="2749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 remote input is allowed, MeshCentral can only view the remote screen.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86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FF47A-3740-4B88-9969-3E1570EF4E47}"/>
              </a:ext>
            </a:extLst>
          </p:cNvPr>
          <p:cNvGrpSpPr/>
          <p:nvPr/>
        </p:nvGrpSpPr>
        <p:grpSpPr>
          <a:xfrm>
            <a:off x="1946829" y="418787"/>
            <a:ext cx="8338818" cy="5779904"/>
            <a:chOff x="1946829" y="418787"/>
            <a:chExt cx="8338818" cy="5779904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01A254A6-0EE4-44D9-9A86-C5DAA7DB55BB}"/>
                </a:ext>
              </a:extLst>
            </p:cNvPr>
            <p:cNvSpPr/>
            <p:nvPr/>
          </p:nvSpPr>
          <p:spPr>
            <a:xfrm rot="9301902">
              <a:off x="2675433" y="1113735"/>
              <a:ext cx="4155829" cy="4011518"/>
            </a:xfrm>
            <a:prstGeom prst="arc">
              <a:avLst>
                <a:gd name="adj1" fmla="val 16822032"/>
                <a:gd name="adj2" fmla="val 8612717"/>
              </a:avLst>
            </a:prstGeom>
            <a:ln w="666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396B"/>
                </a:solidFill>
              </a:endParaRPr>
            </a:p>
          </p:txBody>
        </p:sp>
        <p:pic>
          <p:nvPicPr>
            <p:cNvPr id="2" name="Picture 1" descr="servercloud.png">
              <a:extLst>
                <a:ext uri="{FF2B5EF4-FFF2-40B4-BE49-F238E27FC236}">
                  <a16:creationId xmlns:a16="http://schemas.microsoft.com/office/drawing/2014/main" id="{40C7E849-43BC-46FA-A4F1-374EA762A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4512" y="3119494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90ED1A-0666-4B50-8DFF-699CB74E9205}"/>
                </a:ext>
              </a:extLst>
            </p:cNvPr>
            <p:cNvSpPr txBox="1"/>
            <p:nvPr/>
          </p:nvSpPr>
          <p:spPr>
            <a:xfrm>
              <a:off x="2743642" y="3091677"/>
              <a:ext cx="240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MeshCentral.com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E11903-17CB-4BE4-B4B6-4184EAF366B2}"/>
                </a:ext>
              </a:extLst>
            </p:cNvPr>
            <p:cNvGrpSpPr/>
            <p:nvPr/>
          </p:nvGrpSpPr>
          <p:grpSpPr>
            <a:xfrm rot="693953">
              <a:off x="5973928" y="736721"/>
              <a:ext cx="1442231" cy="2954815"/>
              <a:chOff x="8330432" y="783149"/>
              <a:chExt cx="2352189" cy="481912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B5B6A2-9B34-481E-AC90-481911C57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0432" y="783149"/>
                <a:ext cx="2352189" cy="4819120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BE4A5F-1C22-4759-B7CB-03510CD2C639}"/>
                  </a:ext>
                </a:extLst>
              </p:cNvPr>
              <p:cNvSpPr/>
              <p:nvPr/>
            </p:nvSpPr>
            <p:spPr>
              <a:xfrm>
                <a:off x="8477826" y="1733550"/>
                <a:ext cx="2057400" cy="352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myserver.com</a:t>
                </a:r>
              </a:p>
            </p:txBody>
          </p:sp>
        </p:grpSp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D9FD35B0-0EDE-4D86-AB00-3EC00E7D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61072" y="3119494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C2E382-251A-487E-8B44-A28117A5A5F8}"/>
                </a:ext>
              </a:extLst>
            </p:cNvPr>
            <p:cNvSpPr txBox="1"/>
            <p:nvPr/>
          </p:nvSpPr>
          <p:spPr>
            <a:xfrm>
              <a:off x="7621530" y="2857884"/>
              <a:ext cx="2409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MyServer</a:t>
              </a:r>
            </a:p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MeshCentral Instance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85EAE61-9E3A-4377-A38C-8365223FAF78}"/>
                </a:ext>
              </a:extLst>
            </p:cNvPr>
            <p:cNvSpPr/>
            <p:nvPr/>
          </p:nvSpPr>
          <p:spPr>
            <a:xfrm>
              <a:off x="7686317" y="1703150"/>
              <a:ext cx="1057275" cy="1143000"/>
            </a:xfrm>
            <a:custGeom>
              <a:avLst/>
              <a:gdLst>
                <a:gd name="connsiteX0" fmla="*/ 0 w 1057275"/>
                <a:gd name="connsiteY0" fmla="*/ 0 h 1143000"/>
                <a:gd name="connsiteX1" fmla="*/ 838200 w 1057275"/>
                <a:gd name="connsiteY1" fmla="*/ 400050 h 1143000"/>
                <a:gd name="connsiteX2" fmla="*/ 1057275 w 1057275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275" h="1143000">
                  <a:moveTo>
                    <a:pt x="0" y="0"/>
                  </a:moveTo>
                  <a:cubicBezTo>
                    <a:pt x="330993" y="104775"/>
                    <a:pt x="661987" y="209550"/>
                    <a:pt x="838200" y="400050"/>
                  </a:cubicBezTo>
                  <a:cubicBezTo>
                    <a:pt x="1014413" y="590550"/>
                    <a:pt x="1035844" y="866775"/>
                    <a:pt x="1057275" y="1143000"/>
                  </a:cubicBezTo>
                </a:path>
              </a:pathLst>
            </a:custGeom>
            <a:noFill/>
            <a:ln w="66675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FE9D1C-25AB-474A-9B0B-524370B851CD}"/>
                </a:ext>
              </a:extLst>
            </p:cNvPr>
            <p:cNvSpPr txBox="1"/>
            <p:nvPr/>
          </p:nvSpPr>
          <p:spPr>
            <a:xfrm>
              <a:off x="8277661" y="1166531"/>
              <a:ext cx="1664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Pair a Android device with your private MeshCentral server.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7E6E6E-BF5D-4D5F-A0E8-4D089C765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77" b="60949"/>
            <a:stretch/>
          </p:blipFill>
          <p:spPr>
            <a:xfrm>
              <a:off x="4682237" y="1583805"/>
              <a:ext cx="1627717" cy="430429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886DE5-512B-42DC-8355-8B81E93A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967" y="823628"/>
              <a:ext cx="2257425" cy="1269802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4EDD61-E111-48D1-8C6C-F60BE3AFCBA7}"/>
                </a:ext>
              </a:extLst>
            </p:cNvPr>
            <p:cNvSpPr/>
            <p:nvPr/>
          </p:nvSpPr>
          <p:spPr>
            <a:xfrm>
              <a:off x="5243195" y="4786802"/>
              <a:ext cx="2162175" cy="278673"/>
            </a:xfrm>
            <a:custGeom>
              <a:avLst/>
              <a:gdLst>
                <a:gd name="connsiteX0" fmla="*/ 2162175 w 2162175"/>
                <a:gd name="connsiteY0" fmla="*/ 11973 h 278673"/>
                <a:gd name="connsiteX1" fmla="*/ 1143000 w 2162175"/>
                <a:gd name="connsiteY1" fmla="*/ 31023 h 278673"/>
                <a:gd name="connsiteX2" fmla="*/ 0 w 2162175"/>
                <a:gd name="connsiteY2" fmla="*/ 278673 h 27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2175" h="278673">
                  <a:moveTo>
                    <a:pt x="2162175" y="11973"/>
                  </a:moveTo>
                  <a:cubicBezTo>
                    <a:pt x="1832769" y="-727"/>
                    <a:pt x="1503363" y="-13427"/>
                    <a:pt x="1143000" y="31023"/>
                  </a:cubicBezTo>
                  <a:cubicBezTo>
                    <a:pt x="782637" y="75473"/>
                    <a:pt x="391318" y="177073"/>
                    <a:pt x="0" y="278673"/>
                  </a:cubicBezTo>
                </a:path>
              </a:pathLst>
            </a:custGeom>
            <a:noFill/>
            <a:ln w="666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396B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2075741-B69B-4FB0-B542-4B5A9F0C03E4}"/>
                </a:ext>
              </a:extLst>
            </p:cNvPr>
            <p:cNvSpPr/>
            <p:nvPr/>
          </p:nvSpPr>
          <p:spPr>
            <a:xfrm>
              <a:off x="7991428" y="1314514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DBB01D-56DD-4051-B170-CE6928EAD49A}"/>
                </a:ext>
              </a:extLst>
            </p:cNvPr>
            <p:cNvSpPr txBox="1"/>
            <p:nvPr/>
          </p:nvSpPr>
          <p:spPr>
            <a:xfrm>
              <a:off x="4798079" y="5367694"/>
              <a:ext cx="24806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Use the free push notification service offered by MeshCentral.com and Firebase to send messages to the Android device anytime.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98D808-A644-41E3-B45C-0A83EC9366A6}"/>
                </a:ext>
              </a:extLst>
            </p:cNvPr>
            <p:cNvSpPr/>
            <p:nvPr/>
          </p:nvSpPr>
          <p:spPr>
            <a:xfrm>
              <a:off x="4698941" y="5243869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82D1A5-9E45-49E2-B90A-1C0357ADD019}"/>
                </a:ext>
              </a:extLst>
            </p:cNvPr>
            <p:cNvSpPr/>
            <p:nvPr/>
          </p:nvSpPr>
          <p:spPr>
            <a:xfrm>
              <a:off x="4365396" y="1199587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A0295F-E7E0-409F-B158-1FC05C1A6C9E}"/>
                </a:ext>
              </a:extLst>
            </p:cNvPr>
            <p:cNvSpPr txBox="1"/>
            <p:nvPr/>
          </p:nvSpPr>
          <p:spPr>
            <a:xfrm>
              <a:off x="4011093" y="2252900"/>
              <a:ext cx="1664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Notifications will show up on the device.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8C82E6-B29F-40C9-A034-E670DBA7EE1E}"/>
                </a:ext>
              </a:extLst>
            </p:cNvPr>
            <p:cNvSpPr txBox="1"/>
            <p:nvPr/>
          </p:nvSpPr>
          <p:spPr>
            <a:xfrm>
              <a:off x="1946829" y="418787"/>
              <a:ext cx="2409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Firebase Cloud Messaging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CE68FE-2763-4859-A306-EC34FB684002}"/>
                </a:ext>
              </a:extLst>
            </p:cNvPr>
            <p:cNvSpPr/>
            <p:nvPr/>
          </p:nvSpPr>
          <p:spPr>
            <a:xfrm rot="21082097">
              <a:off x="7465331" y="4979848"/>
              <a:ext cx="2646364" cy="97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1397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“settings”: 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“</a:t>
              </a:r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PublicPushNotifications</a:t>
              </a:r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</a:t>
              </a:r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true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627EEF-19C1-47A8-8D26-C908C3EA496D}"/>
                </a:ext>
              </a:extLst>
            </p:cNvPr>
            <p:cNvSpPr txBox="1"/>
            <p:nvPr/>
          </p:nvSpPr>
          <p:spPr>
            <a:xfrm rot="21167710">
              <a:off x="9455259" y="5834262"/>
              <a:ext cx="8303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</a:rPr>
                <a:t>config.json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09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48B88-AD19-48E1-B92E-829D254DE4B6}"/>
              </a:ext>
            </a:extLst>
          </p:cNvPr>
          <p:cNvGrpSpPr/>
          <p:nvPr/>
        </p:nvGrpSpPr>
        <p:grpSpPr>
          <a:xfrm>
            <a:off x="2565937" y="515363"/>
            <a:ext cx="7691135" cy="5658540"/>
            <a:chOff x="2594512" y="429638"/>
            <a:chExt cx="7691135" cy="5658540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5E58ED73-12EB-4E0F-877A-67D6237A28ED}"/>
                </a:ext>
              </a:extLst>
            </p:cNvPr>
            <p:cNvSpPr/>
            <p:nvPr/>
          </p:nvSpPr>
          <p:spPr>
            <a:xfrm rot="9301902">
              <a:off x="2675433" y="1113735"/>
              <a:ext cx="4155829" cy="4011518"/>
            </a:xfrm>
            <a:prstGeom prst="arc">
              <a:avLst>
                <a:gd name="adj1" fmla="val 16822032"/>
                <a:gd name="adj2" fmla="val 8612717"/>
              </a:avLst>
            </a:prstGeom>
            <a:ln w="666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396B"/>
                </a:solidFill>
              </a:endParaRPr>
            </a:p>
          </p:txBody>
        </p:sp>
        <p:pic>
          <p:nvPicPr>
            <p:cNvPr id="4" name="Picture 3" descr="servercloud.png">
              <a:extLst>
                <a:ext uri="{FF2B5EF4-FFF2-40B4-BE49-F238E27FC236}">
                  <a16:creationId xmlns:a16="http://schemas.microsoft.com/office/drawing/2014/main" id="{A061A0AB-CB0C-4B86-9D0D-DF185D036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4512" y="3119494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8FE87B-CC02-4DC5-8DE3-4EC1AC165B75}"/>
                </a:ext>
              </a:extLst>
            </p:cNvPr>
            <p:cNvSpPr txBox="1"/>
            <p:nvPr/>
          </p:nvSpPr>
          <p:spPr>
            <a:xfrm>
              <a:off x="2743642" y="3091677"/>
              <a:ext cx="240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MeshCentral.com</a:t>
              </a:r>
            </a:p>
          </p:txBody>
        </p:sp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84C6B1D1-EAFE-46D6-B598-CCCF1E86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61072" y="3119494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9DAF10-49C9-4FB1-A762-FB5CB2577D80}"/>
                </a:ext>
              </a:extLst>
            </p:cNvPr>
            <p:cNvSpPr txBox="1"/>
            <p:nvPr/>
          </p:nvSpPr>
          <p:spPr>
            <a:xfrm>
              <a:off x="7621530" y="2857884"/>
              <a:ext cx="2409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MyServer</a:t>
              </a:r>
            </a:p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MeshCentral Instance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827713-FE44-4639-AA43-5C3EDD013CC8}"/>
                </a:ext>
              </a:extLst>
            </p:cNvPr>
            <p:cNvSpPr/>
            <p:nvPr/>
          </p:nvSpPr>
          <p:spPr>
            <a:xfrm>
              <a:off x="7686317" y="1703150"/>
              <a:ext cx="1057275" cy="1143000"/>
            </a:xfrm>
            <a:custGeom>
              <a:avLst/>
              <a:gdLst>
                <a:gd name="connsiteX0" fmla="*/ 0 w 1057275"/>
                <a:gd name="connsiteY0" fmla="*/ 0 h 1143000"/>
                <a:gd name="connsiteX1" fmla="*/ 838200 w 1057275"/>
                <a:gd name="connsiteY1" fmla="*/ 400050 h 1143000"/>
                <a:gd name="connsiteX2" fmla="*/ 1057275 w 1057275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275" h="1143000">
                  <a:moveTo>
                    <a:pt x="0" y="0"/>
                  </a:moveTo>
                  <a:cubicBezTo>
                    <a:pt x="330993" y="104775"/>
                    <a:pt x="661987" y="209550"/>
                    <a:pt x="838200" y="400050"/>
                  </a:cubicBezTo>
                  <a:cubicBezTo>
                    <a:pt x="1014413" y="590550"/>
                    <a:pt x="1035844" y="866775"/>
                    <a:pt x="1057275" y="1143000"/>
                  </a:cubicBezTo>
                </a:path>
              </a:pathLst>
            </a:custGeom>
            <a:noFill/>
            <a:ln w="66675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E84272-9766-4107-8BD1-0CE31BEF1309}"/>
                </a:ext>
              </a:extLst>
            </p:cNvPr>
            <p:cNvSpPr txBox="1"/>
            <p:nvPr/>
          </p:nvSpPr>
          <p:spPr>
            <a:xfrm>
              <a:off x="8067361" y="905118"/>
              <a:ext cx="197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approval or rejection of the login request is sent directly to the paired server.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7D593D-4411-4E2C-92F9-0A46EDED19FB}"/>
                </a:ext>
              </a:extLst>
            </p:cNvPr>
            <p:cNvSpPr/>
            <p:nvPr/>
          </p:nvSpPr>
          <p:spPr>
            <a:xfrm>
              <a:off x="5243195" y="4786802"/>
              <a:ext cx="2162175" cy="278673"/>
            </a:xfrm>
            <a:custGeom>
              <a:avLst/>
              <a:gdLst>
                <a:gd name="connsiteX0" fmla="*/ 2162175 w 2162175"/>
                <a:gd name="connsiteY0" fmla="*/ 11973 h 278673"/>
                <a:gd name="connsiteX1" fmla="*/ 1143000 w 2162175"/>
                <a:gd name="connsiteY1" fmla="*/ 31023 h 278673"/>
                <a:gd name="connsiteX2" fmla="*/ 0 w 2162175"/>
                <a:gd name="connsiteY2" fmla="*/ 278673 h 27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2175" h="278673">
                  <a:moveTo>
                    <a:pt x="2162175" y="11973"/>
                  </a:moveTo>
                  <a:cubicBezTo>
                    <a:pt x="1832769" y="-727"/>
                    <a:pt x="1503363" y="-13427"/>
                    <a:pt x="1143000" y="31023"/>
                  </a:cubicBezTo>
                  <a:cubicBezTo>
                    <a:pt x="782637" y="75473"/>
                    <a:pt x="391318" y="177073"/>
                    <a:pt x="0" y="278673"/>
                  </a:cubicBezTo>
                </a:path>
              </a:pathLst>
            </a:custGeom>
            <a:noFill/>
            <a:ln w="666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396B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6034841-CBEB-4AF6-8F32-46F88EA39890}"/>
                </a:ext>
              </a:extLst>
            </p:cNvPr>
            <p:cNvSpPr/>
            <p:nvPr/>
          </p:nvSpPr>
          <p:spPr>
            <a:xfrm>
              <a:off x="7772445" y="1037662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778BEA-A81B-406D-B3C8-948EF44AC993}"/>
                </a:ext>
              </a:extLst>
            </p:cNvPr>
            <p:cNvSpPr txBox="1"/>
            <p:nvPr/>
          </p:nvSpPr>
          <p:spPr>
            <a:xfrm>
              <a:off x="4958386" y="5253841"/>
              <a:ext cx="2045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Servers use the public MeshCentral.com server to send push notifications.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238981-1E1B-4826-90CC-0BE830772397}"/>
                </a:ext>
              </a:extLst>
            </p:cNvPr>
            <p:cNvSpPr/>
            <p:nvPr/>
          </p:nvSpPr>
          <p:spPr>
            <a:xfrm>
              <a:off x="4698941" y="5243869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E65D3E-1342-4AD2-81B8-DCAE300F07B9}"/>
                </a:ext>
              </a:extLst>
            </p:cNvPr>
            <p:cNvSpPr/>
            <p:nvPr/>
          </p:nvSpPr>
          <p:spPr>
            <a:xfrm>
              <a:off x="4365396" y="1247212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D19C01-07E2-4E2E-B47A-4CEAB4679F5B}"/>
                </a:ext>
              </a:extLst>
            </p:cNvPr>
            <p:cNvSpPr txBox="1"/>
            <p:nvPr/>
          </p:nvSpPr>
          <p:spPr>
            <a:xfrm>
              <a:off x="3695287" y="1630742"/>
              <a:ext cx="1664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Notifications are sent to Firebase that relays it to the device.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E5A77F-5980-44D2-BCFE-23BBE92E21D2}"/>
                </a:ext>
              </a:extLst>
            </p:cNvPr>
            <p:cNvSpPr/>
            <p:nvPr/>
          </p:nvSpPr>
          <p:spPr>
            <a:xfrm rot="21082097">
              <a:off x="7465331" y="4979848"/>
              <a:ext cx="2646364" cy="97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1397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“settings”: 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“</a:t>
              </a:r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PublicPushNotifications</a:t>
              </a:r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</a:t>
              </a:r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true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DA8845-F624-4AC6-846B-A8D62982DEC9}"/>
                </a:ext>
              </a:extLst>
            </p:cNvPr>
            <p:cNvSpPr txBox="1"/>
            <p:nvPr/>
          </p:nvSpPr>
          <p:spPr>
            <a:xfrm rot="21167710">
              <a:off x="9455259" y="5834262"/>
              <a:ext cx="8303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</a:rPr>
                <a:t>config.json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43D201D-A8D7-474A-9B93-2877CA87A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3590">
              <a:off x="6020184" y="716642"/>
              <a:ext cx="1331499" cy="2367109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C0AAB8-1CBC-46C6-A6D6-50DBC93F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116" y="429638"/>
              <a:ext cx="2095500" cy="5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04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macOS</a:t>
            </a:r>
          </a:p>
        </p:txBody>
      </p:sp>
    </p:spTree>
    <p:extLst>
      <p:ext uri="{BB962C8B-B14F-4D97-AF65-F5344CB8AC3E}">
        <p14:creationId xmlns:p14="http://schemas.microsoft.com/office/powerpoint/2010/main" val="299323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9652D5D-44E0-4E4D-8900-5E3E2F79D51C}"/>
              </a:ext>
            </a:extLst>
          </p:cNvPr>
          <p:cNvGrpSpPr/>
          <p:nvPr/>
        </p:nvGrpSpPr>
        <p:grpSpPr>
          <a:xfrm>
            <a:off x="2656204" y="794263"/>
            <a:ext cx="7458089" cy="5269474"/>
            <a:chOff x="2840662" y="712391"/>
            <a:chExt cx="7458089" cy="526947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9A2A6D-57F2-4E32-9A14-F16F5E592E73}"/>
                </a:ext>
              </a:extLst>
            </p:cNvPr>
            <p:cNvSpPr/>
            <p:nvPr/>
          </p:nvSpPr>
          <p:spPr>
            <a:xfrm>
              <a:off x="8394297" y="2204072"/>
              <a:ext cx="1904454" cy="3228540"/>
            </a:xfrm>
            <a:custGeom>
              <a:avLst/>
              <a:gdLst>
                <a:gd name="connsiteX0" fmla="*/ 190500 w 707375"/>
                <a:gd name="connsiteY0" fmla="*/ 2238375 h 2238375"/>
                <a:gd name="connsiteX1" fmla="*/ 704850 w 707375"/>
                <a:gd name="connsiteY1" fmla="*/ 742950 h 2238375"/>
                <a:gd name="connsiteX2" fmla="*/ 0 w 707375"/>
                <a:gd name="connsiteY2" fmla="*/ 0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7375" h="2238375">
                  <a:moveTo>
                    <a:pt x="190500" y="2238375"/>
                  </a:moveTo>
                  <a:cubicBezTo>
                    <a:pt x="463550" y="1677193"/>
                    <a:pt x="736600" y="1116012"/>
                    <a:pt x="704850" y="742950"/>
                  </a:cubicBezTo>
                  <a:cubicBezTo>
                    <a:pt x="673100" y="369888"/>
                    <a:pt x="336550" y="184944"/>
                    <a:pt x="0" y="0"/>
                  </a:cubicBezTo>
                </a:path>
              </a:pathLst>
            </a:custGeom>
            <a:noFill/>
            <a:ln w="171450" cap="rnd">
              <a:solidFill>
                <a:schemeClr val="accent1">
                  <a:shade val="50000"/>
                  <a:alpha val="14000"/>
                </a:schemeClr>
              </a:solidFill>
              <a:prstDash val="sysDot"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2769F1-3939-405B-963F-262BEDEDC4C7}"/>
                </a:ext>
              </a:extLst>
            </p:cNvPr>
            <p:cNvGrpSpPr/>
            <p:nvPr/>
          </p:nvGrpSpPr>
          <p:grpSpPr>
            <a:xfrm>
              <a:off x="2840662" y="712391"/>
              <a:ext cx="7209563" cy="5269474"/>
              <a:chOff x="2983537" y="426641"/>
              <a:chExt cx="7209563" cy="526947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C96E483-E17B-4928-9E1B-CE988CD27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3537" y="1390484"/>
                <a:ext cx="4920721" cy="4305631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E38F8C-FA66-4261-B30A-273DF71BC814}"/>
                  </a:ext>
                </a:extLst>
              </p:cNvPr>
              <p:cNvSpPr txBox="1"/>
              <p:nvPr/>
            </p:nvSpPr>
            <p:spPr>
              <a:xfrm>
                <a:off x="3109929" y="515554"/>
                <a:ext cx="23339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MeshCentral is tested to work on Big Sur, for both Intel x86 and Apple Silicon processors.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4626C4C-1FDC-4784-8E5B-FA53A95EF1A1}"/>
                  </a:ext>
                </a:extLst>
              </p:cNvPr>
              <p:cNvCxnSpPr>
                <a:stCxn id="4" idx="2"/>
              </p:cNvCxnSpPr>
              <p:nvPr/>
            </p:nvCxnSpPr>
            <p:spPr>
              <a:xfrm>
                <a:off x="4276913" y="1161885"/>
                <a:ext cx="704662" cy="8574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 descr="servercloud.png">
                <a:extLst>
                  <a:ext uri="{FF2B5EF4-FFF2-40B4-BE49-F238E27FC236}">
                    <a16:creationId xmlns:a16="http://schemas.microsoft.com/office/drawing/2014/main" id="{5E550009-64F9-4BE1-BCCD-5BFFB229E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781439" y="520720"/>
                <a:ext cx="2707960" cy="2908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5A99F-4C15-4165-8B46-FDFA645DE651}"/>
                  </a:ext>
                </a:extLst>
              </p:cNvPr>
              <p:cNvSpPr txBox="1"/>
              <p:nvPr/>
            </p:nvSpPr>
            <p:spPr>
              <a:xfrm>
                <a:off x="6930569" y="426641"/>
                <a:ext cx="240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MeshCentral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5D23E53-AE28-4208-9A26-59A04F9E3F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0569" y="3795763"/>
                <a:ext cx="1441158" cy="13763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76F68-B884-4690-8358-9806C2EDDE22}"/>
                  </a:ext>
                </a:extLst>
              </p:cNvPr>
              <p:cNvSpPr txBox="1"/>
              <p:nvPr/>
            </p:nvSpPr>
            <p:spPr>
              <a:xfrm>
                <a:off x="7859132" y="2964766"/>
                <a:ext cx="23339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Starting with Big Sur, you only need to grant MeshAgent permissions on first install. Agent updates will keep permissions.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09946-676A-40B4-AA1D-28F3A20AF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310" y="4789981"/>
              <a:ext cx="1937084" cy="1082488"/>
            </a:xfrm>
            <a:prstGeom prst="rect">
              <a:avLst/>
            </a:prstGeom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0193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ED8F446-5F03-43F6-BFF3-5AC1119A5A58}"/>
              </a:ext>
            </a:extLst>
          </p:cNvPr>
          <p:cNvGrpSpPr/>
          <p:nvPr/>
        </p:nvGrpSpPr>
        <p:grpSpPr>
          <a:xfrm>
            <a:off x="2789823" y="598824"/>
            <a:ext cx="6612354" cy="5660351"/>
            <a:chOff x="3068794" y="685812"/>
            <a:chExt cx="6612354" cy="56603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817709-048E-4BB6-9932-8A3E513DD0E3}"/>
                </a:ext>
              </a:extLst>
            </p:cNvPr>
            <p:cNvCxnSpPr/>
            <p:nvPr/>
          </p:nvCxnSpPr>
          <p:spPr>
            <a:xfrm>
              <a:off x="4133850" y="5148943"/>
              <a:ext cx="704850" cy="0"/>
            </a:xfrm>
            <a:prstGeom prst="line">
              <a:avLst/>
            </a:prstGeom>
            <a:ln w="539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A9CC96-31FA-4155-ADA1-55D080A2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6754" y="2909389"/>
              <a:ext cx="3821466" cy="1236931"/>
            </a:xfrm>
            <a:prstGeom prst="rect">
              <a:avLst/>
            </a:prstGeom>
          </p:spPr>
        </p:pic>
        <p:pic>
          <p:nvPicPr>
            <p:cNvPr id="1026" name="Picture 2" descr="Apple M1 chip: Specs, features, iOS apps, and more - 9to5Mac">
              <a:extLst>
                <a:ext uri="{FF2B5EF4-FFF2-40B4-BE49-F238E27FC236}">
                  <a16:creationId xmlns:a16="http://schemas.microsoft.com/office/drawing/2014/main" id="{FA0C7EA1-4B9A-42E7-9C0A-70CAD5A37F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81" t="18837" r="32698" b="18891"/>
            <a:stretch/>
          </p:blipFill>
          <p:spPr bwMode="auto">
            <a:xfrm>
              <a:off x="8327168" y="2186084"/>
              <a:ext cx="988282" cy="991057"/>
            </a:xfrm>
            <a:prstGeom prst="rect">
              <a:avLst/>
            </a:prstGeom>
            <a:noFill/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202C5F27-ABEC-4BB1-8AC1-B3B6EA0B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8794" y="1867266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23003B-B6DC-421C-9C70-E4B5825C9B4A}"/>
                </a:ext>
              </a:extLst>
            </p:cNvPr>
            <p:cNvSpPr txBox="1"/>
            <p:nvPr/>
          </p:nvSpPr>
          <p:spPr>
            <a:xfrm>
              <a:off x="3217924" y="1773187"/>
              <a:ext cx="240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7F77F1-923F-4697-BFFE-4496E98E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296" y="4701604"/>
              <a:ext cx="588536" cy="793682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9C5D4DF-3784-444D-9E60-B4F751726367}"/>
                </a:ext>
              </a:extLst>
            </p:cNvPr>
            <p:cNvSpPr/>
            <p:nvPr/>
          </p:nvSpPr>
          <p:spPr>
            <a:xfrm>
              <a:off x="4632324" y="4822000"/>
              <a:ext cx="4787901" cy="6156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D417FC9D-3956-4866-B4DD-2DFA322DF4B5}"/>
                </a:ext>
              </a:extLst>
            </p:cNvPr>
            <p:cNvSpPr/>
            <p:nvPr/>
          </p:nvSpPr>
          <p:spPr bwMode="auto">
            <a:xfrm>
              <a:off x="4753877" y="4901336"/>
              <a:ext cx="2192337" cy="456933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 x86-64 Binary</a:t>
              </a:r>
            </a:p>
          </p:txBody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A59557D4-DD04-46A0-B6E9-8FBD7503EB12}"/>
                </a:ext>
              </a:extLst>
            </p:cNvPr>
            <p:cNvSpPr/>
            <p:nvPr/>
          </p:nvSpPr>
          <p:spPr bwMode="auto">
            <a:xfrm>
              <a:off x="7078662" y="4901335"/>
              <a:ext cx="2205209" cy="456933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Apple Silicon Binary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597AF5-D74F-4307-BFBA-8EB93C47F3B8}"/>
                </a:ext>
              </a:extLst>
            </p:cNvPr>
            <p:cNvSpPr/>
            <p:nvPr/>
          </p:nvSpPr>
          <p:spPr>
            <a:xfrm>
              <a:off x="5372100" y="2307624"/>
              <a:ext cx="2762250" cy="645126"/>
            </a:xfrm>
            <a:custGeom>
              <a:avLst/>
              <a:gdLst>
                <a:gd name="connsiteX0" fmla="*/ 0 w 2762250"/>
                <a:gd name="connsiteY0" fmla="*/ 645126 h 645126"/>
                <a:gd name="connsiteX1" fmla="*/ 1047750 w 2762250"/>
                <a:gd name="connsiteY1" fmla="*/ 16476 h 645126"/>
                <a:gd name="connsiteX2" fmla="*/ 2762250 w 2762250"/>
                <a:gd name="connsiteY2" fmla="*/ 245076 h 64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2250" h="645126">
                  <a:moveTo>
                    <a:pt x="0" y="645126"/>
                  </a:moveTo>
                  <a:cubicBezTo>
                    <a:pt x="293687" y="364138"/>
                    <a:pt x="587375" y="83151"/>
                    <a:pt x="1047750" y="16476"/>
                  </a:cubicBezTo>
                  <a:cubicBezTo>
                    <a:pt x="1508125" y="-50199"/>
                    <a:pt x="2135187" y="97438"/>
                    <a:pt x="2762250" y="245076"/>
                  </a:cubicBezTo>
                </a:path>
              </a:pathLst>
            </a:custGeom>
            <a:noFill/>
            <a:ln w="117475">
              <a:solidFill>
                <a:schemeClr val="accent4">
                  <a:alpha val="66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E409D47A-666A-4A40-A86A-8917B1ED1A13}"/>
                </a:ext>
              </a:extLst>
            </p:cNvPr>
            <p:cNvSpPr/>
            <p:nvPr/>
          </p:nvSpPr>
          <p:spPr>
            <a:xfrm rot="10800000">
              <a:off x="6300948" y="4246035"/>
              <a:ext cx="438150" cy="42862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7A759291-919C-4E8C-A6B7-D071A16F4485}"/>
                </a:ext>
              </a:extLst>
            </p:cNvPr>
            <p:cNvSpPr/>
            <p:nvPr/>
          </p:nvSpPr>
          <p:spPr>
            <a:xfrm rot="10800000">
              <a:off x="7158516" y="4246035"/>
              <a:ext cx="438150" cy="42862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F7AFAE-EEE9-4720-BF25-2D74AC9B08CA}"/>
                </a:ext>
              </a:extLst>
            </p:cNvPr>
            <p:cNvSpPr txBox="1"/>
            <p:nvPr/>
          </p:nvSpPr>
          <p:spPr>
            <a:xfrm>
              <a:off x="3876332" y="847538"/>
              <a:ext cx="1973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MeshCentral Agent for macOS is now compiled natively for Apple Silicon.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88B572-70AB-4044-B307-C117967C51B6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1484527"/>
              <a:ext cx="762000" cy="723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380B90-0BDB-46DD-BC7D-B09A163BF6E4}"/>
                </a:ext>
              </a:extLst>
            </p:cNvPr>
            <p:cNvSpPr txBox="1"/>
            <p:nvPr/>
          </p:nvSpPr>
          <p:spPr>
            <a:xfrm rot="1094921">
              <a:off x="5485887" y="685812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FFDA8C-62B4-403A-8B57-4A0C97568974}"/>
                </a:ext>
              </a:extLst>
            </p:cNvPr>
            <p:cNvSpPr txBox="1"/>
            <p:nvPr/>
          </p:nvSpPr>
          <p:spPr>
            <a:xfrm>
              <a:off x="3484720" y="5792166"/>
              <a:ext cx="2707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universal binary contains both Intel x86-64 and Apple Silicon executables.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2D7FF4-ECF5-4457-9E49-79B5F7DD62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3850" y="5502600"/>
              <a:ext cx="209550" cy="289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42E32-B56C-417C-B39D-03B2215E8992}"/>
                </a:ext>
              </a:extLst>
            </p:cNvPr>
            <p:cNvSpPr txBox="1"/>
            <p:nvPr/>
          </p:nvSpPr>
          <p:spPr>
            <a:xfrm>
              <a:off x="6973188" y="5699832"/>
              <a:ext cx="2707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also has the Intel x86 and Apple Silicon binaries as separate files for efficient agent updates.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AD08C3-50C4-4CE2-B311-E5B2047E51F3}"/>
                </a:ext>
              </a:extLst>
            </p:cNvPr>
            <p:cNvCxnSpPr>
              <a:stCxn id="30" idx="0"/>
            </p:cNvCxnSpPr>
            <p:nvPr/>
          </p:nvCxnSpPr>
          <p:spPr>
            <a:xfrm flipH="1" flipV="1">
              <a:off x="7991475" y="5437603"/>
              <a:ext cx="335693" cy="2622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14161B-F7DD-473F-A73B-AFEF8212EAC6}"/>
                </a:ext>
              </a:extLst>
            </p:cNvPr>
            <p:cNvSpPr txBox="1"/>
            <p:nvPr/>
          </p:nvSpPr>
          <p:spPr>
            <a:xfrm>
              <a:off x="6739098" y="847537"/>
              <a:ext cx="2474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First install uses the universal binary. For updates, the server will send the exact x86 or ARM binary.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41D4BB-DF6D-4382-81D5-0C78E506B5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0488" y="1540322"/>
              <a:ext cx="266178" cy="655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9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Security</a:t>
            </a:r>
          </a:p>
        </p:txBody>
      </p:sp>
    </p:spTree>
    <p:extLst>
      <p:ext uri="{BB962C8B-B14F-4D97-AF65-F5344CB8AC3E}">
        <p14:creationId xmlns:p14="http://schemas.microsoft.com/office/powerpoint/2010/main" val="17643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33E1AF-B37E-4FDF-B381-8FE5A36FF61F}"/>
              </a:ext>
            </a:extLst>
          </p:cNvPr>
          <p:cNvGrpSpPr/>
          <p:nvPr/>
        </p:nvGrpSpPr>
        <p:grpSpPr>
          <a:xfrm>
            <a:off x="675559" y="-198501"/>
            <a:ext cx="9665807" cy="6810765"/>
            <a:chOff x="2404898" y="-194039"/>
            <a:chExt cx="9665807" cy="68107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0D9AA1-378A-4966-9E33-5A276CDFE948}"/>
                </a:ext>
              </a:extLst>
            </p:cNvPr>
            <p:cNvGrpSpPr/>
            <p:nvPr/>
          </p:nvGrpSpPr>
          <p:grpSpPr>
            <a:xfrm>
              <a:off x="2457450" y="676275"/>
              <a:ext cx="5343525" cy="2857500"/>
              <a:chOff x="2095500" y="1000126"/>
              <a:chExt cx="5343525" cy="285750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D38D52D-E260-4FDF-AD2D-219704716119}"/>
                  </a:ext>
                </a:extLst>
              </p:cNvPr>
              <p:cNvSpPr/>
              <p:nvPr/>
            </p:nvSpPr>
            <p:spPr>
              <a:xfrm>
                <a:off x="2095500" y="1000126"/>
                <a:ext cx="5343525" cy="2857500"/>
              </a:xfrm>
              <a:prstGeom prst="roundRect">
                <a:avLst>
                  <a:gd name="adj" fmla="val 865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7C7113B0-9C36-4862-B43A-66D33C4A4A1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57602" y="1122190"/>
              <a:ext cx="4862181" cy="260697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8B09717-EB2B-4507-831E-0A5BD4CB8B49}"/>
                </a:ext>
              </a:extLst>
            </p:cNvPr>
            <p:cNvSpPr/>
            <p:nvPr/>
          </p:nvSpPr>
          <p:spPr>
            <a:xfrm>
              <a:off x="4443577" y="3486075"/>
              <a:ext cx="5343525" cy="2857500"/>
            </a:xfrm>
            <a:prstGeom prst="roundRect">
              <a:avLst>
                <a:gd name="adj" fmla="val 865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BA19C2CE-3CF5-4C09-8A48-F82F3F2A851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0676667"/>
                </p:ext>
              </p:extLst>
            </p:nvPr>
          </p:nvGraphicFramePr>
          <p:xfrm>
            <a:off x="4629150" y="3611340"/>
            <a:ext cx="4962525" cy="26069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9" name="Picture 8" descr="servercloud.png">
              <a:extLst>
                <a:ext uri="{FF2B5EF4-FFF2-40B4-BE49-F238E27FC236}">
                  <a16:creationId xmlns:a16="http://schemas.microsoft.com/office/drawing/2014/main" id="{B4E7B6D5-BAC0-47CD-AC89-FFAA16C1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40059" y="400752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A074CE-B027-4721-9FB1-04D917288378}"/>
                </a:ext>
              </a:extLst>
            </p:cNvPr>
            <p:cNvSpPr txBox="1"/>
            <p:nvPr/>
          </p:nvSpPr>
          <p:spPr>
            <a:xfrm>
              <a:off x="7589189" y="306673"/>
              <a:ext cx="240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95DF95-CE6F-4C7F-BCA2-A4C08C488129}"/>
                </a:ext>
              </a:extLst>
            </p:cNvPr>
            <p:cNvSpPr txBox="1"/>
            <p:nvPr/>
          </p:nvSpPr>
          <p:spPr>
            <a:xfrm>
              <a:off x="2404898" y="3809298"/>
              <a:ext cx="172720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has had significant download increase in the past years.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9F9E28-3178-4242-865D-05C5A41E91E9}"/>
                </a:ext>
              </a:extLst>
            </p:cNvPr>
            <p:cNvCxnSpPr/>
            <p:nvPr/>
          </p:nvCxnSpPr>
          <p:spPr>
            <a:xfrm flipV="1">
              <a:off x="3667125" y="3405311"/>
              <a:ext cx="464982" cy="403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FA0038-3856-4A4B-ADC0-6E02F09F7E3A}"/>
                </a:ext>
              </a:extLst>
            </p:cNvPr>
            <p:cNvSpPr txBox="1"/>
            <p:nvPr/>
          </p:nvSpPr>
          <p:spPr>
            <a:xfrm>
              <a:off x="10343496" y="5068614"/>
              <a:ext cx="172720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 2020, MeshCentral seems to have gotten a significant COVID bump.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BBAE06-1926-4E11-8977-F427C1AC78E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9169585" y="4748400"/>
              <a:ext cx="1173911" cy="620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B17683-93C5-40DF-BF0D-36B0458BA3D0}"/>
                </a:ext>
              </a:extLst>
            </p:cNvPr>
            <p:cNvSpPr txBox="1"/>
            <p:nvPr/>
          </p:nvSpPr>
          <p:spPr>
            <a:xfrm>
              <a:off x="6940520" y="312700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*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7459DD5-6C89-4B10-84A9-CDF3E791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946" y="-194039"/>
              <a:ext cx="1465106" cy="1465106"/>
            </a:xfrm>
            <a:prstGeom prst="rect">
              <a:avLst/>
            </a:prstGeom>
            <a:effectLst>
              <a:outerShdw blurRad="177800" dist="38100" dir="5400000" sx="102000" sy="102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B929F2-146C-4368-8F9F-290FA4511AFE}"/>
                </a:ext>
              </a:extLst>
            </p:cNvPr>
            <p:cNvSpPr txBox="1"/>
            <p:nvPr/>
          </p:nvSpPr>
          <p:spPr>
            <a:xfrm>
              <a:off x="4443577" y="6370505"/>
              <a:ext cx="28632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from npm-stats.com obtained on 12/11/2020.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CD2A72-DC69-4AED-9A93-48CB63D2237F}"/>
              </a:ext>
            </a:extLst>
          </p:cNvPr>
          <p:cNvSpPr/>
          <p:nvPr/>
        </p:nvSpPr>
        <p:spPr>
          <a:xfrm>
            <a:off x="8528735" y="817298"/>
            <a:ext cx="3290654" cy="1376526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1.2 million</a:t>
            </a:r>
          </a:p>
          <a:p>
            <a:pPr algn="ctr"/>
            <a:r>
              <a:rPr lang="en-US" sz="1800"/>
              <a:t>downloads on NPM</a:t>
            </a:r>
            <a:endParaRPr lang="en-US" sz="18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4EB7A44-15AB-4FB7-931E-0ABC1F1B3001}"/>
              </a:ext>
            </a:extLst>
          </p:cNvPr>
          <p:cNvSpPr/>
          <p:nvPr/>
        </p:nvSpPr>
        <p:spPr>
          <a:xfrm>
            <a:off x="8528735" y="2434282"/>
            <a:ext cx="3290654" cy="1376526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1.4 million</a:t>
            </a:r>
          </a:p>
          <a:p>
            <a:pPr algn="ctr"/>
            <a:r>
              <a:rPr lang="en-US" sz="1800" dirty="0"/>
              <a:t>downloads on Docker Hub</a:t>
            </a:r>
          </a:p>
        </p:txBody>
      </p:sp>
    </p:spTree>
    <p:extLst>
      <p:ext uri="{BB962C8B-B14F-4D97-AF65-F5344CB8AC3E}">
        <p14:creationId xmlns:p14="http://schemas.microsoft.com/office/powerpoint/2010/main" val="406191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869489" y="636683"/>
            <a:ext cx="5328037" cy="5243093"/>
            <a:chOff x="3869489" y="636683"/>
            <a:chExt cx="5328037" cy="52430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19584">
              <a:off x="3869489" y="841225"/>
              <a:ext cx="3893426" cy="503855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/>
            <p:cNvSpPr txBox="1"/>
            <p:nvPr/>
          </p:nvSpPr>
          <p:spPr>
            <a:xfrm>
              <a:off x="7876330" y="636683"/>
              <a:ext cx="132119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Highlights the </a:t>
              </a:r>
            </a:p>
            <a:p>
              <a:pPr algn="ctr"/>
              <a:r>
                <a:rPr lang="en-US" sz="1100" dirty="0"/>
                <a:t>top 12 MeshCentral</a:t>
              </a:r>
            </a:p>
            <a:p>
              <a:pPr algn="ctr"/>
              <a:r>
                <a:rPr lang="en-US" sz="1100" dirty="0"/>
                <a:t>security features.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7363326" y="1097280"/>
              <a:ext cx="598386" cy="336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31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71A4D1D-E9E0-4599-8436-C0604AC4BDE6}"/>
              </a:ext>
            </a:extLst>
          </p:cNvPr>
          <p:cNvGrpSpPr/>
          <p:nvPr/>
        </p:nvGrpSpPr>
        <p:grpSpPr>
          <a:xfrm>
            <a:off x="2743040" y="739857"/>
            <a:ext cx="6705920" cy="4933494"/>
            <a:chOff x="2271672" y="463632"/>
            <a:chExt cx="6705920" cy="49334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DBA50-C3D8-43D1-8EA0-8C6B6794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08453">
              <a:off x="4138994" y="1406841"/>
              <a:ext cx="3083020" cy="399028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CF70C81-440F-4287-93DA-87D2912C0DCB}"/>
                </a:ext>
              </a:extLst>
            </p:cNvPr>
            <p:cNvGrpSpPr/>
            <p:nvPr/>
          </p:nvGrpSpPr>
          <p:grpSpPr>
            <a:xfrm>
              <a:off x="6096000" y="3910419"/>
              <a:ext cx="2390775" cy="971550"/>
              <a:chOff x="7743825" y="590550"/>
              <a:chExt cx="2390775" cy="97155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90C9F98-7BF0-4B1B-8D71-580670DF7429}"/>
                  </a:ext>
                </a:extLst>
              </p:cNvPr>
              <p:cNvSpPr/>
              <p:nvPr/>
            </p:nvSpPr>
            <p:spPr>
              <a:xfrm>
                <a:off x="7743825" y="590550"/>
                <a:ext cx="2390775" cy="9715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EBC60BB-528F-4483-8F4D-62770BFB8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7" t="24934" r="10053" b="23500"/>
              <a:stretch/>
            </p:blipFill>
            <p:spPr>
              <a:xfrm>
                <a:off x="7743825" y="708803"/>
                <a:ext cx="2381251" cy="735044"/>
              </a:xfrm>
              <a:prstGeom prst="rect">
                <a:avLst/>
              </a:prstGeom>
            </p:spPr>
          </p:pic>
        </p:grpSp>
        <p:pic>
          <p:nvPicPr>
            <p:cNvPr id="8" name="Picture 7" descr="servercloud.png">
              <a:extLst>
                <a:ext uri="{FF2B5EF4-FFF2-40B4-BE49-F238E27FC236}">
                  <a16:creationId xmlns:a16="http://schemas.microsoft.com/office/drawing/2014/main" id="{B55674E0-8927-4184-A0AF-C0C5AAAC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69632" y="908060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47C27D-9D8E-451E-9C4D-E3071BE3C3BC}"/>
                </a:ext>
              </a:extLst>
            </p:cNvPr>
            <p:cNvSpPr txBox="1"/>
            <p:nvPr/>
          </p:nvSpPr>
          <p:spPr>
            <a:xfrm>
              <a:off x="6418762" y="813981"/>
              <a:ext cx="240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9B91B-7826-498D-B9D7-3157F2D67376}"/>
                </a:ext>
              </a:extLst>
            </p:cNvPr>
            <p:cNvSpPr txBox="1"/>
            <p:nvPr/>
          </p:nvSpPr>
          <p:spPr>
            <a:xfrm>
              <a:off x="2532546" y="609161"/>
              <a:ext cx="2333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IOActive was contracted to perform a security review of MeshCentral.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536B62-2280-4E3F-8195-4712209489D5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3699530" y="1255492"/>
              <a:ext cx="539095" cy="582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4BD495-2663-4643-A3F5-913F61BB2C48}"/>
                </a:ext>
              </a:extLst>
            </p:cNvPr>
            <p:cNvSpPr txBox="1"/>
            <p:nvPr/>
          </p:nvSpPr>
          <p:spPr>
            <a:xfrm>
              <a:off x="2271672" y="2015124"/>
              <a:ext cx="17658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review occurred with server and agent source code from June 15</a:t>
              </a:r>
              <a:r>
                <a:rPr lang="en-US" sz="1200" baseline="30000" dirty="0"/>
                <a:t>th</a:t>
              </a:r>
              <a:r>
                <a:rPr lang="en-US" sz="1200" dirty="0"/>
                <a:t> to July 17</a:t>
              </a:r>
              <a:r>
                <a:rPr lang="en-US" sz="1200" baseline="30000" dirty="0"/>
                <a:t>th</a:t>
              </a:r>
              <a:r>
                <a:rPr lang="en-US" sz="1200" dirty="0"/>
                <a:t> 2020.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E3A0097-A266-4606-BA3C-5C0CFD96A087}"/>
                </a:ext>
              </a:extLst>
            </p:cNvPr>
            <p:cNvCxnSpPr/>
            <p:nvPr/>
          </p:nvCxnSpPr>
          <p:spPr>
            <a:xfrm>
              <a:off x="3352800" y="2886075"/>
              <a:ext cx="704850" cy="695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2F430D-1650-4F09-8076-69245EE32981}"/>
                </a:ext>
              </a:extLst>
            </p:cNvPr>
            <p:cNvSpPr txBox="1"/>
            <p:nvPr/>
          </p:nvSpPr>
          <p:spPr>
            <a:xfrm rot="1094921">
              <a:off x="4335011" y="463632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14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2476B48-2D13-4ED4-AFC4-D941DCDF843F}"/>
              </a:ext>
            </a:extLst>
          </p:cNvPr>
          <p:cNvGrpSpPr/>
          <p:nvPr/>
        </p:nvGrpSpPr>
        <p:grpSpPr>
          <a:xfrm>
            <a:off x="2907405" y="1395526"/>
            <a:ext cx="6377189" cy="4066947"/>
            <a:chOff x="3417837" y="1077061"/>
            <a:chExt cx="6377189" cy="406694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930E3-2952-4747-936D-A69EE7077BAD}"/>
                </a:ext>
              </a:extLst>
            </p:cNvPr>
            <p:cNvSpPr/>
            <p:nvPr/>
          </p:nvSpPr>
          <p:spPr>
            <a:xfrm>
              <a:off x="4309607" y="3111596"/>
              <a:ext cx="3323645" cy="533249"/>
            </a:xfrm>
            <a:custGeom>
              <a:avLst/>
              <a:gdLst>
                <a:gd name="connsiteX0" fmla="*/ 0 w 3323645"/>
                <a:gd name="connsiteY0" fmla="*/ 533249 h 533249"/>
                <a:gd name="connsiteX1" fmla="*/ 1518699 w 3323645"/>
                <a:gd name="connsiteY1" fmla="*/ 40268 h 533249"/>
                <a:gd name="connsiteX2" fmla="*/ 3323645 w 3323645"/>
                <a:gd name="connsiteY2" fmla="*/ 64122 h 53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3645" h="533249">
                  <a:moveTo>
                    <a:pt x="0" y="533249"/>
                  </a:moveTo>
                  <a:cubicBezTo>
                    <a:pt x="482379" y="325852"/>
                    <a:pt x="964758" y="118456"/>
                    <a:pt x="1518699" y="40268"/>
                  </a:cubicBezTo>
                  <a:cubicBezTo>
                    <a:pt x="2072640" y="-37920"/>
                    <a:pt x="2698142" y="13101"/>
                    <a:pt x="3323645" y="64122"/>
                  </a:cubicBezTo>
                </a:path>
              </a:pathLst>
            </a:custGeom>
            <a:noFill/>
            <a:ln w="698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5AD2581-192A-4283-8DBD-269AE6F368E6}"/>
                </a:ext>
              </a:extLst>
            </p:cNvPr>
            <p:cNvSpPr/>
            <p:nvPr/>
          </p:nvSpPr>
          <p:spPr>
            <a:xfrm>
              <a:off x="4222143" y="2536466"/>
              <a:ext cx="3411109" cy="397565"/>
            </a:xfrm>
            <a:custGeom>
              <a:avLst/>
              <a:gdLst>
                <a:gd name="connsiteX0" fmla="*/ 0 w 3387255"/>
                <a:gd name="connsiteY0" fmla="*/ 0 h 397565"/>
                <a:gd name="connsiteX1" fmla="*/ 1606163 w 3387255"/>
                <a:gd name="connsiteY1" fmla="*/ 310101 h 397565"/>
                <a:gd name="connsiteX2" fmla="*/ 3387255 w 3387255"/>
                <a:gd name="connsiteY2" fmla="*/ 397565 h 39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255" h="397565">
                  <a:moveTo>
                    <a:pt x="0" y="0"/>
                  </a:moveTo>
                  <a:cubicBezTo>
                    <a:pt x="520810" y="121920"/>
                    <a:pt x="1041621" y="243840"/>
                    <a:pt x="1606163" y="310101"/>
                  </a:cubicBezTo>
                  <a:cubicBezTo>
                    <a:pt x="2170705" y="376362"/>
                    <a:pt x="2778980" y="386963"/>
                    <a:pt x="3387255" y="397565"/>
                  </a:cubicBezTo>
                </a:path>
              </a:pathLst>
            </a:custGeom>
            <a:noFill/>
            <a:ln w="698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3E4CE4-F3D7-4310-A36A-3B29701E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515" y="1406921"/>
              <a:ext cx="2102126" cy="70070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1C92BD-BC22-46D9-987B-FA809F00D3F7}"/>
                </a:ext>
              </a:extLst>
            </p:cNvPr>
            <p:cNvGrpSpPr/>
            <p:nvPr/>
          </p:nvGrpSpPr>
          <p:grpSpPr>
            <a:xfrm>
              <a:off x="7607692" y="1916264"/>
              <a:ext cx="2128952" cy="2360404"/>
              <a:chOff x="8092722" y="1536702"/>
              <a:chExt cx="2707960" cy="3002359"/>
            </a:xfrm>
          </p:grpSpPr>
          <p:pic>
            <p:nvPicPr>
              <p:cNvPr id="4" name="Picture 3" descr="servercloud.png">
                <a:extLst>
                  <a:ext uri="{FF2B5EF4-FFF2-40B4-BE49-F238E27FC236}">
                    <a16:creationId xmlns:a16="http://schemas.microsoft.com/office/drawing/2014/main" id="{2E7E9200-D972-4DD0-AA46-65A5A77D3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92722" y="1630781"/>
                <a:ext cx="2707960" cy="2908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CB15BA-7C03-425D-A28B-51DB0E74DD7B}"/>
                  </a:ext>
                </a:extLst>
              </p:cNvPr>
              <p:cNvSpPr txBox="1"/>
              <p:nvPr/>
            </p:nvSpPr>
            <p:spPr>
              <a:xfrm>
                <a:off x="8241851" y="1536702"/>
                <a:ext cx="2409700" cy="58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MeshCentral</a:t>
                </a:r>
              </a:p>
            </p:txBody>
          </p:sp>
        </p:grpSp>
        <p:pic>
          <p:nvPicPr>
            <p:cNvPr id="9" name="Picture 8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855959FB-CB3D-4FAC-8FAC-057936A34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37" y="3267055"/>
              <a:ext cx="804306" cy="804306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577695-5D5E-4A18-93E7-9BEAECB75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565" y="2147096"/>
              <a:ext cx="863042" cy="8630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BADD30-9BB8-4E68-B549-50C410E4A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2380" y="2336462"/>
              <a:ext cx="1247240" cy="151216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51CE8B-0F8A-478D-8914-518ECD7E2EB3}"/>
                </a:ext>
              </a:extLst>
            </p:cNvPr>
            <p:cNvSpPr/>
            <p:nvPr/>
          </p:nvSpPr>
          <p:spPr>
            <a:xfrm rot="21079928">
              <a:off x="7310817" y="3657515"/>
              <a:ext cx="2334113" cy="8771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1397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"settings": {</a:t>
              </a:r>
            </a:p>
            <a:p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“TrustedProxy":“CloudFlare"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7B9AD6-F558-4D3D-94B8-C36D3180B46A}"/>
                </a:ext>
              </a:extLst>
            </p:cNvPr>
            <p:cNvSpPr txBox="1"/>
            <p:nvPr/>
          </p:nvSpPr>
          <p:spPr>
            <a:xfrm rot="21049235">
              <a:off x="8991601" y="4413039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config.json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435EC48-BDD6-49F1-8792-5E0BD1181A2D}"/>
                </a:ext>
              </a:extLst>
            </p:cNvPr>
            <p:cNvSpPr/>
            <p:nvPr/>
          </p:nvSpPr>
          <p:spPr>
            <a:xfrm>
              <a:off x="6019800" y="3924300"/>
              <a:ext cx="1152525" cy="428102"/>
            </a:xfrm>
            <a:custGeom>
              <a:avLst/>
              <a:gdLst>
                <a:gd name="connsiteX0" fmla="*/ 1152525 w 1152525"/>
                <a:gd name="connsiteY0" fmla="*/ 390525 h 428102"/>
                <a:gd name="connsiteX1" fmla="*/ 361950 w 1152525"/>
                <a:gd name="connsiteY1" fmla="*/ 390525 h 428102"/>
                <a:gd name="connsiteX2" fmla="*/ 0 w 1152525"/>
                <a:gd name="connsiteY2" fmla="*/ 0 h 42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428102">
                  <a:moveTo>
                    <a:pt x="1152525" y="390525"/>
                  </a:moveTo>
                  <a:cubicBezTo>
                    <a:pt x="853281" y="423068"/>
                    <a:pt x="554037" y="455612"/>
                    <a:pt x="361950" y="390525"/>
                  </a:cubicBezTo>
                  <a:cubicBezTo>
                    <a:pt x="169863" y="325438"/>
                    <a:pt x="84931" y="162719"/>
                    <a:pt x="0" y="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203015-E2E9-455C-BC00-7EBC05CD6C46}"/>
                </a:ext>
              </a:extLst>
            </p:cNvPr>
            <p:cNvSpPr txBox="1"/>
            <p:nvPr/>
          </p:nvSpPr>
          <p:spPr>
            <a:xfrm>
              <a:off x="4770153" y="4543844"/>
              <a:ext cx="194946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can now load the list from trusted proxies directly from CloudFlare.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A9B25D-D723-4816-BFEE-436075B9BB2B}"/>
                </a:ext>
              </a:extLst>
            </p:cNvPr>
            <p:cNvCxnSpPr/>
            <p:nvPr/>
          </p:nvCxnSpPr>
          <p:spPr>
            <a:xfrm flipV="1">
              <a:off x="6719620" y="4350630"/>
              <a:ext cx="747980" cy="497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C0169E-C1E2-4094-B73A-C3729BD98B1D}"/>
                </a:ext>
              </a:extLst>
            </p:cNvPr>
            <p:cNvSpPr txBox="1"/>
            <p:nvPr/>
          </p:nvSpPr>
          <p:spPr>
            <a:xfrm>
              <a:off x="3646203" y="1077061"/>
              <a:ext cx="19494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has been tested to work with CloudFlare.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25B758-DA5E-4DED-B3CB-D2F7EDAD17A8}"/>
                </a:ext>
              </a:extLst>
            </p:cNvPr>
            <p:cNvSpPr txBox="1"/>
            <p:nvPr/>
          </p:nvSpPr>
          <p:spPr>
            <a:xfrm>
              <a:off x="7426810" y="1121415"/>
              <a:ext cx="210212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HTTP headers added by CloudFlare proxies are processed by MeshCentral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4EE69C-A0B0-4301-AF10-03DC47549778}"/>
                </a:ext>
              </a:extLst>
            </p:cNvPr>
            <p:cNvCxnSpPr/>
            <p:nvPr/>
          </p:nvCxnSpPr>
          <p:spPr>
            <a:xfrm flipH="1">
              <a:off x="7093610" y="1601363"/>
              <a:ext cx="726415" cy="1133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7E44CA-0246-4970-85E7-32DBBB32D23B}"/>
                </a:ext>
              </a:extLst>
            </p:cNvPr>
            <p:cNvSpPr txBox="1"/>
            <p:nvPr/>
          </p:nvSpPr>
          <p:spPr>
            <a:xfrm rot="20379265">
              <a:off x="4562724" y="4405122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80A2F8-A522-4B15-BB80-5121C9252360}"/>
                </a:ext>
              </a:extLst>
            </p:cNvPr>
            <p:cNvSpPr txBox="1"/>
            <p:nvPr/>
          </p:nvSpPr>
          <p:spPr>
            <a:xfrm>
              <a:off x="4379524" y="2701336"/>
              <a:ext cx="4828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4837AF-AF5F-45F3-9635-26F6B8D6A847}"/>
                </a:ext>
              </a:extLst>
            </p:cNvPr>
            <p:cNvSpPr txBox="1"/>
            <p:nvPr/>
          </p:nvSpPr>
          <p:spPr>
            <a:xfrm>
              <a:off x="4680264" y="3525386"/>
              <a:ext cx="5229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2B3BD3B-F163-4C74-90A3-1348A021B024}"/>
              </a:ext>
            </a:extLst>
          </p:cNvPr>
          <p:cNvGrpSpPr/>
          <p:nvPr/>
        </p:nvGrpSpPr>
        <p:grpSpPr>
          <a:xfrm>
            <a:off x="3060051" y="934850"/>
            <a:ext cx="7348870" cy="5276503"/>
            <a:chOff x="3060051" y="934850"/>
            <a:chExt cx="7348870" cy="527650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1A87EE1-0521-4913-ABDA-EDBD82835836}"/>
                </a:ext>
              </a:extLst>
            </p:cNvPr>
            <p:cNvSpPr/>
            <p:nvPr/>
          </p:nvSpPr>
          <p:spPr>
            <a:xfrm>
              <a:off x="6381751" y="1598071"/>
              <a:ext cx="4000500" cy="3920518"/>
            </a:xfrm>
            <a:prstGeom prst="roundRect">
              <a:avLst>
                <a:gd name="adj" fmla="val 833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BDACFC-B9AC-4FD8-B087-662984358063}"/>
                </a:ext>
              </a:extLst>
            </p:cNvPr>
            <p:cNvSpPr txBox="1"/>
            <p:nvPr/>
          </p:nvSpPr>
          <p:spPr>
            <a:xfrm>
              <a:off x="3146877" y="1120483"/>
              <a:ext cx="30892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You can now set user consent options in a user group. Users that have rights over devices thru user group will have these consent flags apply when connecting to a device.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61C3A-4E5B-48AB-AEAF-6D71F4386533}"/>
                </a:ext>
              </a:extLst>
            </p:cNvPr>
            <p:cNvSpPr txBox="1"/>
            <p:nvPr/>
          </p:nvSpPr>
          <p:spPr>
            <a:xfrm rot="1094921">
              <a:off x="5915286" y="93485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AF9FE19-E34A-48B7-A685-AAEF29F6ABFD}"/>
                </a:ext>
              </a:extLst>
            </p:cNvPr>
            <p:cNvGrpSpPr/>
            <p:nvPr/>
          </p:nvGrpSpPr>
          <p:grpSpPr>
            <a:xfrm>
              <a:off x="3060051" y="2045745"/>
              <a:ext cx="3706095" cy="3063116"/>
              <a:chOff x="2475009" y="1252349"/>
              <a:chExt cx="4634037" cy="383006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794C3D1-BD38-48EC-BBF0-07AF71682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5009" y="1365856"/>
                <a:ext cx="4634037" cy="3716560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1ED94FA-21DD-4936-9B15-BB915B194D92}"/>
                  </a:ext>
                </a:extLst>
              </p:cNvPr>
              <p:cNvSpPr/>
              <p:nvPr/>
            </p:nvSpPr>
            <p:spPr>
              <a:xfrm>
                <a:off x="3530010" y="2867671"/>
                <a:ext cx="1089616" cy="294629"/>
              </a:xfrm>
              <a:prstGeom prst="ellipse">
                <a:avLst/>
              </a:prstGeom>
              <a:noFill/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D8941B6-E3F0-4F05-B2EC-65C040F07E8E}"/>
                  </a:ext>
                </a:extLst>
              </p:cNvPr>
              <p:cNvSpPr/>
              <p:nvPr/>
            </p:nvSpPr>
            <p:spPr>
              <a:xfrm>
                <a:off x="4762501" y="1252349"/>
                <a:ext cx="1962150" cy="1748026"/>
              </a:xfrm>
              <a:custGeom>
                <a:avLst/>
                <a:gdLst>
                  <a:gd name="connsiteX0" fmla="*/ 2286000 w 2692400"/>
                  <a:gd name="connsiteY0" fmla="*/ 0 h 2419350"/>
                  <a:gd name="connsiteX1" fmla="*/ 2514600 w 2692400"/>
                  <a:gd name="connsiteY1" fmla="*/ 1524000 h 2419350"/>
                  <a:gd name="connsiteX2" fmla="*/ 0 w 2692400"/>
                  <a:gd name="connsiteY2" fmla="*/ 2419350 h 2419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2400" h="2419350">
                    <a:moveTo>
                      <a:pt x="2286000" y="0"/>
                    </a:moveTo>
                    <a:cubicBezTo>
                      <a:pt x="2590800" y="560387"/>
                      <a:pt x="2895600" y="1120775"/>
                      <a:pt x="2514600" y="1524000"/>
                    </a:cubicBezTo>
                    <a:cubicBezTo>
                      <a:pt x="2133600" y="1927225"/>
                      <a:pt x="1066800" y="2173287"/>
                      <a:pt x="0" y="2419350"/>
                    </a:cubicBezTo>
                  </a:path>
                </a:pathLst>
              </a:cu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DE26FDA2-20B4-4BE3-BA04-69BA224B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257" y="4283910"/>
              <a:ext cx="824951" cy="82495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3111D1-9F0A-4283-8FC0-8027C1AD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862" y="1809907"/>
              <a:ext cx="932145" cy="932145"/>
            </a:xfrm>
            <a:prstGeom prst="rect">
              <a:avLst/>
            </a:pr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3FBFF9-BE11-455D-A334-6109CABCEA8B}"/>
                </a:ext>
              </a:extLst>
            </p:cNvPr>
            <p:cNvSpPr/>
            <p:nvPr/>
          </p:nvSpPr>
          <p:spPr>
            <a:xfrm>
              <a:off x="7665396" y="2812507"/>
              <a:ext cx="354679" cy="1524000"/>
            </a:xfrm>
            <a:custGeom>
              <a:avLst/>
              <a:gdLst>
                <a:gd name="connsiteX0" fmla="*/ 354679 w 354679"/>
                <a:gd name="connsiteY0" fmla="*/ 0 h 1524000"/>
                <a:gd name="connsiteX1" fmla="*/ 2254 w 354679"/>
                <a:gd name="connsiteY1" fmla="*/ 676275 h 1524000"/>
                <a:gd name="connsiteX2" fmla="*/ 230854 w 354679"/>
                <a:gd name="connsiteY2" fmla="*/ 1524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679" h="1524000">
                  <a:moveTo>
                    <a:pt x="354679" y="0"/>
                  </a:moveTo>
                  <a:cubicBezTo>
                    <a:pt x="188785" y="211137"/>
                    <a:pt x="22892" y="422275"/>
                    <a:pt x="2254" y="676275"/>
                  </a:cubicBezTo>
                  <a:cubicBezTo>
                    <a:pt x="-18384" y="930275"/>
                    <a:pt x="106235" y="1227137"/>
                    <a:pt x="230854" y="152400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582999-E7A0-468F-8016-80D498DB0E26}"/>
                </a:ext>
              </a:extLst>
            </p:cNvPr>
            <p:cNvSpPr/>
            <p:nvPr/>
          </p:nvSpPr>
          <p:spPr>
            <a:xfrm>
              <a:off x="8277225" y="2836320"/>
              <a:ext cx="343705" cy="1476375"/>
            </a:xfrm>
            <a:custGeom>
              <a:avLst/>
              <a:gdLst>
                <a:gd name="connsiteX0" fmla="*/ 0 w 343705"/>
                <a:gd name="connsiteY0" fmla="*/ 0 h 1476375"/>
                <a:gd name="connsiteX1" fmla="*/ 342900 w 343705"/>
                <a:gd name="connsiteY1" fmla="*/ 628650 h 1476375"/>
                <a:gd name="connsiteX2" fmla="*/ 76200 w 343705"/>
                <a:gd name="connsiteY2" fmla="*/ 1476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705" h="1476375">
                  <a:moveTo>
                    <a:pt x="0" y="0"/>
                  </a:moveTo>
                  <a:cubicBezTo>
                    <a:pt x="165100" y="191293"/>
                    <a:pt x="330200" y="382587"/>
                    <a:pt x="342900" y="628650"/>
                  </a:cubicBezTo>
                  <a:cubicBezTo>
                    <a:pt x="355600" y="874713"/>
                    <a:pt x="215900" y="1175544"/>
                    <a:pt x="76200" y="1476375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7B383F-94F9-437D-9D1C-32D12B435B01}"/>
                </a:ext>
              </a:extLst>
            </p:cNvPr>
            <p:cNvSpPr/>
            <p:nvPr/>
          </p:nvSpPr>
          <p:spPr>
            <a:xfrm>
              <a:off x="8658225" y="2636295"/>
              <a:ext cx="465991" cy="876300"/>
            </a:xfrm>
            <a:custGeom>
              <a:avLst/>
              <a:gdLst>
                <a:gd name="connsiteX0" fmla="*/ 0 w 465991"/>
                <a:gd name="connsiteY0" fmla="*/ 0 h 876300"/>
                <a:gd name="connsiteX1" fmla="*/ 457200 w 465991"/>
                <a:gd name="connsiteY1" fmla="*/ 390525 h 876300"/>
                <a:gd name="connsiteX2" fmla="*/ 257175 w 465991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991" h="876300">
                  <a:moveTo>
                    <a:pt x="0" y="0"/>
                  </a:moveTo>
                  <a:cubicBezTo>
                    <a:pt x="207169" y="122237"/>
                    <a:pt x="414338" y="244475"/>
                    <a:pt x="457200" y="390525"/>
                  </a:cubicBezTo>
                  <a:cubicBezTo>
                    <a:pt x="500062" y="536575"/>
                    <a:pt x="378618" y="706437"/>
                    <a:pt x="257175" y="87630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3782291-D430-435B-A1A9-E0DA47712A59}"/>
                </a:ext>
              </a:extLst>
            </p:cNvPr>
            <p:cNvSpPr/>
            <p:nvPr/>
          </p:nvSpPr>
          <p:spPr>
            <a:xfrm>
              <a:off x="8753475" y="2483895"/>
              <a:ext cx="733445" cy="2095500"/>
            </a:xfrm>
            <a:custGeom>
              <a:avLst/>
              <a:gdLst>
                <a:gd name="connsiteX0" fmla="*/ 19050 w 733445"/>
                <a:gd name="connsiteY0" fmla="*/ 0 h 2095500"/>
                <a:gd name="connsiteX1" fmla="*/ 733425 w 733445"/>
                <a:gd name="connsiteY1" fmla="*/ 628650 h 2095500"/>
                <a:gd name="connsiteX2" fmla="*/ 0 w 733445"/>
                <a:gd name="connsiteY2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445" h="2095500">
                  <a:moveTo>
                    <a:pt x="19050" y="0"/>
                  </a:moveTo>
                  <a:cubicBezTo>
                    <a:pt x="377825" y="139700"/>
                    <a:pt x="736600" y="279400"/>
                    <a:pt x="733425" y="628650"/>
                  </a:cubicBezTo>
                  <a:cubicBezTo>
                    <a:pt x="730250" y="977900"/>
                    <a:pt x="365125" y="1536700"/>
                    <a:pt x="0" y="209550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CF561E10-10EA-4987-B53F-3EDBD3DE06B6}"/>
                </a:ext>
              </a:extLst>
            </p:cNvPr>
            <p:cNvSpPr/>
            <p:nvPr/>
          </p:nvSpPr>
          <p:spPr bwMode="auto">
            <a:xfrm>
              <a:off x="8793068" y="2757718"/>
              <a:ext cx="808132" cy="49770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User</a:t>
              </a:r>
              <a:b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Group</a:t>
              </a:r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FB621600-BF9F-468A-9102-4A1000B3CE17}"/>
                </a:ext>
              </a:extLst>
            </p:cNvPr>
            <p:cNvSpPr/>
            <p:nvPr/>
          </p:nvSpPr>
          <p:spPr bwMode="auto">
            <a:xfrm>
              <a:off x="8169927" y="3579271"/>
              <a:ext cx="808132" cy="49770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Device Group</a:t>
              </a:r>
            </a:p>
          </p:txBody>
        </p:sp>
        <p:sp>
          <p:nvSpPr>
            <p:cNvPr id="26" name="Rounded Rectangle 4">
              <a:extLst>
                <a:ext uri="{FF2B5EF4-FFF2-40B4-BE49-F238E27FC236}">
                  <a16:creationId xmlns:a16="http://schemas.microsoft.com/office/drawing/2014/main" id="{D5062834-8F9D-41ED-9843-E5985B1505C1}"/>
                </a:ext>
              </a:extLst>
            </p:cNvPr>
            <p:cNvSpPr/>
            <p:nvPr/>
          </p:nvSpPr>
          <p:spPr bwMode="auto">
            <a:xfrm>
              <a:off x="8241679" y="4888748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D45AEE40-88CA-4DA0-8CB3-05BE7DF853E1}"/>
                </a:ext>
              </a:extLst>
            </p:cNvPr>
            <p:cNvSpPr/>
            <p:nvPr/>
          </p:nvSpPr>
          <p:spPr bwMode="auto">
            <a:xfrm>
              <a:off x="7404296" y="2324242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7DCF38EF-3C34-4347-A95F-2792DD7BF096}"/>
                </a:ext>
              </a:extLst>
            </p:cNvPr>
            <p:cNvSpPr/>
            <p:nvPr/>
          </p:nvSpPr>
          <p:spPr bwMode="auto">
            <a:xfrm>
              <a:off x="9527366" y="3029101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sp>
          <p:nvSpPr>
            <p:cNvPr id="32" name="Rounded Rectangle 4">
              <a:extLst>
                <a:ext uri="{FF2B5EF4-FFF2-40B4-BE49-F238E27FC236}">
                  <a16:creationId xmlns:a16="http://schemas.microsoft.com/office/drawing/2014/main" id="{EE0F79D6-944B-4B25-AFD7-C29188FA2E8B}"/>
                </a:ext>
              </a:extLst>
            </p:cNvPr>
            <p:cNvSpPr/>
            <p:nvPr/>
          </p:nvSpPr>
          <p:spPr bwMode="auto">
            <a:xfrm>
              <a:off x="7871845" y="3295671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pic>
          <p:nvPicPr>
            <p:cNvPr id="34" name="Picture 33" descr="servercloud.png">
              <a:extLst>
                <a:ext uri="{FF2B5EF4-FFF2-40B4-BE49-F238E27FC236}">
                  <a16:creationId xmlns:a16="http://schemas.microsoft.com/office/drawing/2014/main" id="{487F3A91-3DDF-456F-BF4E-830DCE285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42208" y="941187"/>
              <a:ext cx="1292425" cy="13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2DD2376C-4322-4796-9908-F0ACA12C2826}"/>
                </a:ext>
              </a:extLst>
            </p:cNvPr>
            <p:cNvSpPr/>
            <p:nvPr/>
          </p:nvSpPr>
          <p:spPr bwMode="auto">
            <a:xfrm>
              <a:off x="9117755" y="1882708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3E909F-0EB8-45E0-A139-6F3358A34570}"/>
                </a:ext>
              </a:extLst>
            </p:cNvPr>
            <p:cNvSpPr txBox="1"/>
            <p:nvPr/>
          </p:nvSpPr>
          <p:spPr>
            <a:xfrm rot="1094921">
              <a:off x="9895954" y="2795014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D23894-237F-43D6-A654-3F10CB29CE51}"/>
                </a:ext>
              </a:extLst>
            </p:cNvPr>
            <p:cNvSpPr txBox="1"/>
            <p:nvPr/>
          </p:nvSpPr>
          <p:spPr>
            <a:xfrm>
              <a:off x="3413343" y="5276818"/>
              <a:ext cx="289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User consent policy can be set server-wide, per-user, per-device group, per-device and now per-user group.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A22D253-8BEC-45E6-A0C7-C23733D27ECD}"/>
                </a:ext>
              </a:extLst>
            </p:cNvPr>
            <p:cNvSpPr/>
            <p:nvPr/>
          </p:nvSpPr>
          <p:spPr>
            <a:xfrm>
              <a:off x="5610225" y="5284245"/>
              <a:ext cx="1714500" cy="631479"/>
            </a:xfrm>
            <a:custGeom>
              <a:avLst/>
              <a:gdLst>
                <a:gd name="connsiteX0" fmla="*/ 0 w 1714500"/>
                <a:gd name="connsiteY0" fmla="*/ 533400 h 631479"/>
                <a:gd name="connsiteX1" fmla="*/ 971550 w 1714500"/>
                <a:gd name="connsiteY1" fmla="*/ 590550 h 631479"/>
                <a:gd name="connsiteX2" fmla="*/ 1714500 w 1714500"/>
                <a:gd name="connsiteY2" fmla="*/ 0 h 6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0" h="631479">
                  <a:moveTo>
                    <a:pt x="0" y="533400"/>
                  </a:moveTo>
                  <a:cubicBezTo>
                    <a:pt x="342900" y="606425"/>
                    <a:pt x="685800" y="679450"/>
                    <a:pt x="971550" y="590550"/>
                  </a:cubicBezTo>
                  <a:cubicBezTo>
                    <a:pt x="1257300" y="501650"/>
                    <a:pt x="1485900" y="250825"/>
                    <a:pt x="1714500" y="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3736C8-5F8C-4A89-93C4-8CC042206325}"/>
                </a:ext>
              </a:extLst>
            </p:cNvPr>
            <p:cNvSpPr txBox="1"/>
            <p:nvPr/>
          </p:nvSpPr>
          <p:spPr>
            <a:xfrm>
              <a:off x="7324724" y="5565022"/>
              <a:ext cx="289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Consent policy indicates how remote users are prompted and/or notified when a connection is made to a remote device.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0DD6EA6-24E5-4363-8901-54013EFC3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5476" y="4982773"/>
              <a:ext cx="204913" cy="587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601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134633" y="778453"/>
            <a:ext cx="8034286" cy="5345822"/>
            <a:chOff x="2134633" y="778453"/>
            <a:chExt cx="8034286" cy="5345822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5989744" y="1240118"/>
              <a:ext cx="1484821" cy="7868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468A6F-4762-49AD-9085-F0CD4D0E5BA6}"/>
                </a:ext>
              </a:extLst>
            </p:cNvPr>
            <p:cNvSpPr txBox="1"/>
            <p:nvPr/>
          </p:nvSpPr>
          <p:spPr>
            <a:xfrm>
              <a:off x="4428059" y="1156604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11" name="Freeform 10"/>
            <p:cNvSpPr/>
            <p:nvPr/>
          </p:nvSpPr>
          <p:spPr>
            <a:xfrm rot="10800000">
              <a:off x="6464191" y="2026993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19036721">
              <a:off x="2961256" y="3931591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rot="15793832">
              <a:off x="4843088" y="4397226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13071841">
              <a:off x="6217944" y="3361171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380790" y="2407286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servercloud.png">
              <a:extLst>
                <a:ext uri="{FF2B5EF4-FFF2-40B4-BE49-F238E27FC236}">
                  <a16:creationId xmlns:a16="http://schemas.microsoft.com/office/drawing/2014/main" id="{490225FC-AB6D-4C30-9431-3FB6E9BC5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802" y="1289284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0820">
              <a:off x="2403218" y="1813536"/>
              <a:ext cx="979784" cy="1909537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 descr="Windows Hello and FIDO2 Security Keys enable secure and easy authentication for shared devices ...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8753" y="4454502"/>
              <a:ext cx="1961983" cy="1669773"/>
            </a:xfrm>
            <a:prstGeom prst="rect">
              <a:avLst/>
            </a:prstGeom>
            <a:noFill/>
            <a:effectLst>
              <a:outerShdw blurRad="165100" dist="38100" dir="5400000" sx="105000" sy="105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30918" t="27789" r="30873" b="43439"/>
            <a:stretch/>
          </p:blipFill>
          <p:spPr>
            <a:xfrm>
              <a:off x="7236508" y="3652950"/>
              <a:ext cx="2066148" cy="1475820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4565" y="1859857"/>
              <a:ext cx="2651211" cy="1173354"/>
            </a:xfrm>
            <a:prstGeom prst="rect">
              <a:avLst/>
            </a:prstGeom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560B2A-B21D-4ECD-AB93-D28B1A76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5786" y="4036193"/>
              <a:ext cx="2534194" cy="136456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02656" y="1530815"/>
              <a:ext cx="8662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Email code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45723" y="3350915"/>
              <a:ext cx="11660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One time codes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94413" y="5590663"/>
              <a:ext cx="1454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FIDO Hardware Keys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73860" y="5178897"/>
              <a:ext cx="722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Touch ID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34633" y="1484159"/>
              <a:ext cx="912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 Codes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62418" y="778453"/>
              <a:ext cx="2614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now supports 5 different second authentication factors.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0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52612" y="934038"/>
            <a:ext cx="7530801" cy="4976518"/>
            <a:chOff x="1891355" y="859393"/>
            <a:chExt cx="7530801" cy="4976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6771" y="1362848"/>
              <a:ext cx="3436362" cy="3348723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526" y="1648598"/>
              <a:ext cx="1911436" cy="339810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720" y="1934348"/>
              <a:ext cx="1911436" cy="339810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2152650" y="4980031"/>
              <a:ext cx="17283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In the “My Account” tab,</a:t>
              </a:r>
              <a:br>
                <a:rPr lang="en-US" sz="1100" dirty="0"/>
              </a:br>
              <a:r>
                <a:rPr lang="en-US" sz="1100" dirty="0"/>
                <a:t>click on “Add 2-step login”.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962793" y="2733675"/>
              <a:ext cx="751832" cy="2238375"/>
            </a:xfrm>
            <a:custGeom>
              <a:avLst/>
              <a:gdLst>
                <a:gd name="connsiteX0" fmla="*/ 408932 w 751832"/>
                <a:gd name="connsiteY0" fmla="*/ 2238375 h 2238375"/>
                <a:gd name="connsiteX1" fmla="*/ 8882 w 751832"/>
                <a:gd name="connsiteY1" fmla="*/ 790575 h 2238375"/>
                <a:gd name="connsiteX2" fmla="*/ 751832 w 751832"/>
                <a:gd name="connsiteY2" fmla="*/ 0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832" h="2238375">
                  <a:moveTo>
                    <a:pt x="408932" y="2238375"/>
                  </a:moveTo>
                  <a:cubicBezTo>
                    <a:pt x="180332" y="1701006"/>
                    <a:pt x="-48268" y="1163637"/>
                    <a:pt x="8882" y="790575"/>
                  </a:cubicBezTo>
                  <a:cubicBezTo>
                    <a:pt x="66032" y="417512"/>
                    <a:pt x="408932" y="208756"/>
                    <a:pt x="751832" y="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77000" y="859393"/>
              <a:ext cx="16642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Use Google Authenticator</a:t>
              </a:r>
            </a:p>
            <a:p>
              <a:pPr algn="ctr"/>
              <a:r>
                <a:rPr lang="en-US" sz="1100" dirty="0"/>
                <a:t>to scan the QR code.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959412" y="1264652"/>
              <a:ext cx="280636" cy="695325"/>
            </a:xfrm>
            <a:custGeom>
              <a:avLst/>
              <a:gdLst>
                <a:gd name="connsiteX0" fmla="*/ 219075 w 280636"/>
                <a:gd name="connsiteY0" fmla="*/ 0 h 695325"/>
                <a:gd name="connsiteX1" fmla="*/ 266700 w 280636"/>
                <a:gd name="connsiteY1" fmla="*/ 428625 h 695325"/>
                <a:gd name="connsiteX2" fmla="*/ 0 w 280636"/>
                <a:gd name="connsiteY2" fmla="*/ 69532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36" h="695325">
                  <a:moveTo>
                    <a:pt x="219075" y="0"/>
                  </a:moveTo>
                  <a:cubicBezTo>
                    <a:pt x="261144" y="156368"/>
                    <a:pt x="303213" y="312737"/>
                    <a:pt x="266700" y="428625"/>
                  </a:cubicBezTo>
                  <a:cubicBezTo>
                    <a:pt x="230187" y="544513"/>
                    <a:pt x="115093" y="619919"/>
                    <a:pt x="0" y="695325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433062">
              <a:off x="4856724" y="3733800"/>
              <a:ext cx="3086100" cy="1600201"/>
            </a:xfrm>
            <a:custGeom>
              <a:avLst/>
              <a:gdLst>
                <a:gd name="connsiteX0" fmla="*/ 3086100 w 3086100"/>
                <a:gd name="connsiteY0" fmla="*/ 0 h 1714555"/>
                <a:gd name="connsiteX1" fmla="*/ 1362075 w 3086100"/>
                <a:gd name="connsiteY1" fmla="*/ 1714500 h 1714555"/>
                <a:gd name="connsiteX2" fmla="*/ 0 w 3086100"/>
                <a:gd name="connsiteY2" fmla="*/ 47625 h 171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6100" h="1714555">
                  <a:moveTo>
                    <a:pt x="3086100" y="0"/>
                  </a:moveTo>
                  <a:cubicBezTo>
                    <a:pt x="2481262" y="853281"/>
                    <a:pt x="1876425" y="1706563"/>
                    <a:pt x="1362075" y="1714500"/>
                  </a:cubicBezTo>
                  <a:cubicBezTo>
                    <a:pt x="847725" y="1722437"/>
                    <a:pt x="423862" y="885031"/>
                    <a:pt x="0" y="47625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8528" y="5405024"/>
              <a:ext cx="20281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Enter the time token back into</a:t>
              </a:r>
              <a:br>
                <a:rPr lang="en-US" sz="1100" dirty="0"/>
              </a:br>
              <a:r>
                <a:rPr lang="en-US" sz="1100" dirty="0"/>
                <a:t>MeshCentral to complete setup.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891355" y="5028786"/>
              <a:ext cx="333375" cy="3333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200775" y="924448"/>
              <a:ext cx="333375" cy="3333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975611" y="5453779"/>
              <a:ext cx="333375" cy="3333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2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F3DD5F2-56D8-410D-A316-57602B05FCDC}"/>
              </a:ext>
            </a:extLst>
          </p:cNvPr>
          <p:cNvGrpSpPr/>
          <p:nvPr/>
        </p:nvGrpSpPr>
        <p:grpSpPr>
          <a:xfrm>
            <a:off x="2367512" y="613133"/>
            <a:ext cx="7456976" cy="5631733"/>
            <a:chOff x="2406638" y="939915"/>
            <a:chExt cx="7456976" cy="56317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EF13EF-C438-49A5-9804-265D2E76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731" y="1102828"/>
              <a:ext cx="3986641" cy="353435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3EEF3-FEC8-42CF-AA64-2A71A6FA0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814" y="1985422"/>
              <a:ext cx="3980800" cy="353435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A4B0CC-16C6-41DD-B03C-3895D893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3089" y="4410074"/>
              <a:ext cx="1776661" cy="1524213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B4A061-DDA0-4BFF-84E7-0A35B5152AA5}"/>
                </a:ext>
              </a:extLst>
            </p:cNvPr>
            <p:cNvSpPr/>
            <p:nvPr/>
          </p:nvSpPr>
          <p:spPr>
            <a:xfrm>
              <a:off x="3176842" y="3248025"/>
              <a:ext cx="709358" cy="1956847"/>
            </a:xfrm>
            <a:custGeom>
              <a:avLst/>
              <a:gdLst>
                <a:gd name="connsiteX0" fmla="*/ 709358 w 709358"/>
                <a:gd name="connsiteY0" fmla="*/ 1905000 h 1956847"/>
                <a:gd name="connsiteX1" fmla="*/ 4508 w 709358"/>
                <a:gd name="connsiteY1" fmla="*/ 1714500 h 1956847"/>
                <a:gd name="connsiteX2" fmla="*/ 461708 w 709358"/>
                <a:gd name="connsiteY2" fmla="*/ 0 h 195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9358" h="1956847">
                  <a:moveTo>
                    <a:pt x="709358" y="1905000"/>
                  </a:moveTo>
                  <a:cubicBezTo>
                    <a:pt x="377570" y="1968500"/>
                    <a:pt x="45783" y="2032000"/>
                    <a:pt x="4508" y="1714500"/>
                  </a:cubicBezTo>
                  <a:cubicBezTo>
                    <a:pt x="-36767" y="1397000"/>
                    <a:pt x="212470" y="698500"/>
                    <a:pt x="461708" y="0"/>
                  </a:cubicBezTo>
                </a:path>
              </a:pathLst>
            </a:custGeom>
            <a:noFill/>
            <a:ln w="793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C8D4C8-D63E-4A42-B8E4-601AFBE30413}"/>
                </a:ext>
              </a:extLst>
            </p:cNvPr>
            <p:cNvSpPr/>
            <p:nvPr/>
          </p:nvSpPr>
          <p:spPr>
            <a:xfrm>
              <a:off x="4914900" y="4829175"/>
              <a:ext cx="2562225" cy="1265038"/>
            </a:xfrm>
            <a:custGeom>
              <a:avLst/>
              <a:gdLst>
                <a:gd name="connsiteX0" fmla="*/ 0 w 2562225"/>
                <a:gd name="connsiteY0" fmla="*/ 819150 h 1265038"/>
                <a:gd name="connsiteX1" fmla="*/ 1200150 w 2562225"/>
                <a:gd name="connsiteY1" fmla="*/ 1228725 h 1265038"/>
                <a:gd name="connsiteX2" fmla="*/ 2562225 w 2562225"/>
                <a:gd name="connsiteY2" fmla="*/ 0 h 126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2225" h="1265038">
                  <a:moveTo>
                    <a:pt x="0" y="819150"/>
                  </a:moveTo>
                  <a:cubicBezTo>
                    <a:pt x="386556" y="1092200"/>
                    <a:pt x="773112" y="1365250"/>
                    <a:pt x="1200150" y="1228725"/>
                  </a:cubicBezTo>
                  <a:cubicBezTo>
                    <a:pt x="1627188" y="1092200"/>
                    <a:pt x="2094706" y="546100"/>
                    <a:pt x="2562225" y="0"/>
                  </a:cubicBezTo>
                </a:path>
              </a:pathLst>
            </a:custGeom>
            <a:noFill/>
            <a:ln w="793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D0269-09BC-4093-A286-4A2E993B52E8}"/>
                </a:ext>
              </a:extLst>
            </p:cNvPr>
            <p:cNvSpPr txBox="1"/>
            <p:nvPr/>
          </p:nvSpPr>
          <p:spPr>
            <a:xfrm>
              <a:off x="2406638" y="5231025"/>
              <a:ext cx="1329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Register a key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60F6EA-8834-4E0B-923E-42641C6FCE08}"/>
                </a:ext>
              </a:extLst>
            </p:cNvPr>
            <p:cNvSpPr txBox="1"/>
            <p:nvPr/>
          </p:nvSpPr>
          <p:spPr>
            <a:xfrm>
              <a:off x="5247960" y="6233094"/>
              <a:ext cx="1269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2FA key login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380030-AB06-4EB4-8187-B33DA1640A5D}"/>
                </a:ext>
              </a:extLst>
            </p:cNvPr>
            <p:cNvSpPr txBox="1"/>
            <p:nvPr/>
          </p:nvSpPr>
          <p:spPr>
            <a:xfrm>
              <a:off x="7184624" y="1102828"/>
              <a:ext cx="2089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new supports FIDO keys with security PIN for two-factor authentication.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ED6056-C520-4631-B6A7-4E58DC4BDCAD}"/>
                </a:ext>
              </a:extLst>
            </p:cNvPr>
            <p:cNvSpPr txBox="1"/>
            <p:nvPr/>
          </p:nvSpPr>
          <p:spPr>
            <a:xfrm rot="1094921">
              <a:off x="8903531" y="939915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BD7C46-8430-4EBC-8214-7EA034D26C7D}"/>
                </a:ext>
              </a:extLst>
            </p:cNvPr>
            <p:cNvCxnSpPr/>
            <p:nvPr/>
          </p:nvCxnSpPr>
          <p:spPr>
            <a:xfrm flipH="1">
              <a:off x="5114925" y="1581150"/>
              <a:ext cx="2171700" cy="1050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952EB48-E21A-4898-8930-CFB3E121F374}"/>
                </a:ext>
              </a:extLst>
            </p:cNvPr>
            <p:cNvCxnSpPr/>
            <p:nvPr/>
          </p:nvCxnSpPr>
          <p:spPr>
            <a:xfrm flipH="1">
              <a:off x="7477125" y="1749159"/>
              <a:ext cx="396089" cy="1432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684E3C-2A90-43B0-A6CF-DF9268440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4515" y="5703588"/>
              <a:ext cx="1009653" cy="621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2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AD5F481C-78CE-4351-ADF8-68FF38A70DCE}"/>
              </a:ext>
            </a:extLst>
          </p:cNvPr>
          <p:cNvGrpSpPr/>
          <p:nvPr/>
        </p:nvGrpSpPr>
        <p:grpSpPr>
          <a:xfrm>
            <a:off x="2846809" y="673659"/>
            <a:ext cx="6141064" cy="5539240"/>
            <a:chOff x="2846809" y="673659"/>
            <a:chExt cx="6141064" cy="55392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431D40D-F793-408B-B6BE-6BEB7C3F0218}"/>
                </a:ext>
              </a:extLst>
            </p:cNvPr>
            <p:cNvGrpSpPr/>
            <p:nvPr/>
          </p:nvGrpSpPr>
          <p:grpSpPr>
            <a:xfrm rot="537943">
              <a:off x="8195430" y="3223505"/>
              <a:ext cx="792443" cy="1682641"/>
              <a:chOff x="1678276" y="2848555"/>
              <a:chExt cx="1804484" cy="36385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FBA1AD2-4D6C-434E-86C5-AAB623BFE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8276" y="2848555"/>
                <a:ext cx="1804484" cy="3638550"/>
              </a:xfrm>
              <a:prstGeom prst="rect">
                <a:avLst/>
              </a:prstGeom>
              <a:effectLst>
                <a:outerShdw blurRad="1778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25393-562F-4646-BEFA-212318240BF2}"/>
                  </a:ext>
                </a:extLst>
              </p:cNvPr>
              <p:cNvSpPr txBox="1"/>
              <p:nvPr/>
            </p:nvSpPr>
            <p:spPr>
              <a:xfrm>
                <a:off x="1850108" y="3442073"/>
                <a:ext cx="1460819" cy="865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SMS</a:t>
                </a: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C11C52-DD1B-4977-A748-08ECA476D326}"/>
                </a:ext>
              </a:extLst>
            </p:cNvPr>
            <p:cNvSpPr/>
            <p:nvPr/>
          </p:nvSpPr>
          <p:spPr>
            <a:xfrm>
              <a:off x="5305425" y="2425608"/>
              <a:ext cx="3295650" cy="679544"/>
            </a:xfrm>
            <a:custGeom>
              <a:avLst/>
              <a:gdLst>
                <a:gd name="connsiteX0" fmla="*/ 0 w 3295650"/>
                <a:gd name="connsiteY0" fmla="*/ 469994 h 679544"/>
                <a:gd name="connsiteX1" fmla="*/ 2581275 w 3295650"/>
                <a:gd name="connsiteY1" fmla="*/ 3269 h 679544"/>
                <a:gd name="connsiteX2" fmla="*/ 3295650 w 3295650"/>
                <a:gd name="connsiteY2" fmla="*/ 679544 h 67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5650" h="679544">
                  <a:moveTo>
                    <a:pt x="0" y="469994"/>
                  </a:moveTo>
                  <a:cubicBezTo>
                    <a:pt x="1016000" y="219169"/>
                    <a:pt x="2032000" y="-31656"/>
                    <a:pt x="2581275" y="3269"/>
                  </a:cubicBezTo>
                  <a:cubicBezTo>
                    <a:pt x="3130550" y="38194"/>
                    <a:pt x="3213100" y="358869"/>
                    <a:pt x="3295650" y="679544"/>
                  </a:cubicBezTo>
                </a:path>
              </a:pathLst>
            </a:custGeom>
            <a:noFill/>
            <a:ln w="793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6FCAEF1-0424-45ED-9551-F67B2C95EAA3}"/>
                </a:ext>
              </a:extLst>
            </p:cNvPr>
            <p:cNvGrpSpPr/>
            <p:nvPr/>
          </p:nvGrpSpPr>
          <p:grpSpPr>
            <a:xfrm>
              <a:off x="3651891" y="1626344"/>
              <a:ext cx="2498445" cy="2815947"/>
              <a:chOff x="7360346" y="599713"/>
              <a:chExt cx="2498445" cy="2815947"/>
            </a:xfrm>
          </p:grpSpPr>
          <p:pic>
            <p:nvPicPr>
              <p:cNvPr id="3" name="Picture 2" descr="servercloud.png">
                <a:extLst>
                  <a:ext uri="{FF2B5EF4-FFF2-40B4-BE49-F238E27FC236}">
                    <a16:creationId xmlns:a16="http://schemas.microsoft.com/office/drawing/2014/main" id="{AA6A5D21-226C-4CA0-87AF-A06993F79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60346" y="732393"/>
                <a:ext cx="2498445" cy="2683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AA0D6-C7BA-4C6F-83D7-95A8A5D65D31}"/>
                  </a:ext>
                </a:extLst>
              </p:cNvPr>
              <p:cNvSpPr txBox="1"/>
              <p:nvPr/>
            </p:nvSpPr>
            <p:spPr>
              <a:xfrm>
                <a:off x="7469603" y="599713"/>
                <a:ext cx="2087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MeshCentral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5DB50E-B02B-4D11-87DA-54D384FB4FD2}"/>
                </a:ext>
              </a:extLst>
            </p:cNvPr>
            <p:cNvGrpSpPr/>
            <p:nvPr/>
          </p:nvGrpSpPr>
          <p:grpSpPr>
            <a:xfrm rot="21214271">
              <a:off x="3828514" y="3393828"/>
              <a:ext cx="4129149" cy="1408129"/>
              <a:chOff x="3590684" y="3227243"/>
              <a:chExt cx="4129149" cy="140812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483ED3-A533-41C3-8A9C-DD072532C363}"/>
                  </a:ext>
                </a:extLst>
              </p:cNvPr>
              <p:cNvSpPr/>
              <p:nvPr/>
            </p:nvSpPr>
            <p:spPr>
              <a:xfrm>
                <a:off x="3590684" y="3517377"/>
                <a:ext cx="3238972" cy="1117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1397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"sms": {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"provider": "twilio",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"sid": "AC0000000000000000000",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"auth": "00000000000000000000000",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"from": "+15555555555"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36F5CD-C884-4FAB-912B-2BB58EAC7C7A}"/>
                  </a:ext>
                </a:extLst>
              </p:cNvPr>
              <p:cNvSpPr txBox="1"/>
              <p:nvPr/>
            </p:nvSpPr>
            <p:spPr>
              <a:xfrm>
                <a:off x="5419124" y="3227243"/>
                <a:ext cx="23007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Config.json for Twilio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E52BF3-DAD7-48FD-B1B3-1BB90CF2B0A1}"/>
                </a:ext>
              </a:extLst>
            </p:cNvPr>
            <p:cNvSpPr txBox="1"/>
            <p:nvPr/>
          </p:nvSpPr>
          <p:spPr>
            <a:xfrm>
              <a:off x="2942997" y="866478"/>
              <a:ext cx="23624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can now be configured with a SMS gateway service to send short messages to mobile phones.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9B631F-A152-4203-B503-338365DE586F}"/>
                </a:ext>
              </a:extLst>
            </p:cNvPr>
            <p:cNvSpPr/>
            <p:nvPr/>
          </p:nvSpPr>
          <p:spPr>
            <a:xfrm>
              <a:off x="2846809" y="1533525"/>
              <a:ext cx="915566" cy="2828925"/>
            </a:xfrm>
            <a:custGeom>
              <a:avLst/>
              <a:gdLst>
                <a:gd name="connsiteX0" fmla="*/ 763166 w 915566"/>
                <a:gd name="connsiteY0" fmla="*/ 0 h 2828925"/>
                <a:gd name="connsiteX1" fmla="*/ 1166 w 915566"/>
                <a:gd name="connsiteY1" fmla="*/ 2057400 h 2828925"/>
                <a:gd name="connsiteX2" fmla="*/ 915566 w 915566"/>
                <a:gd name="connsiteY2" fmla="*/ 2828925 h 282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566" h="2828925">
                  <a:moveTo>
                    <a:pt x="763166" y="0"/>
                  </a:moveTo>
                  <a:cubicBezTo>
                    <a:pt x="369466" y="792956"/>
                    <a:pt x="-24234" y="1585913"/>
                    <a:pt x="1166" y="2057400"/>
                  </a:cubicBezTo>
                  <a:cubicBezTo>
                    <a:pt x="26566" y="2528887"/>
                    <a:pt x="471066" y="2678906"/>
                    <a:pt x="915566" y="2828925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E520FD-47FE-4808-AEAF-E3D5AA9C6DC6}"/>
                </a:ext>
              </a:extLst>
            </p:cNvPr>
            <p:cNvSpPr txBox="1"/>
            <p:nvPr/>
          </p:nvSpPr>
          <p:spPr>
            <a:xfrm>
              <a:off x="6519619" y="5161285"/>
              <a:ext cx="18669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Short messages can be used for login authentication or important notifications.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8F51556-FA8D-4AF0-BEEE-3C21044A3F05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7453069" y="4510657"/>
              <a:ext cx="616087" cy="650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792C83-E9CD-46E7-9FE7-92FAB5BDE690}"/>
                </a:ext>
              </a:extLst>
            </p:cNvPr>
            <p:cNvSpPr txBox="1"/>
            <p:nvPr/>
          </p:nvSpPr>
          <p:spPr>
            <a:xfrm rot="723317">
              <a:off x="4930805" y="69259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91315B-FE94-4AFB-BEBB-23E311DAFDB6}"/>
                </a:ext>
              </a:extLst>
            </p:cNvPr>
            <p:cNvGrpSpPr/>
            <p:nvPr/>
          </p:nvGrpSpPr>
          <p:grpSpPr>
            <a:xfrm>
              <a:off x="6627707" y="1311805"/>
              <a:ext cx="1973368" cy="729602"/>
              <a:chOff x="6759468" y="499857"/>
              <a:chExt cx="2619376" cy="968447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AAC950A-C7FB-49C6-BE1A-A6C99E3AD1F7}"/>
                  </a:ext>
                </a:extLst>
              </p:cNvPr>
              <p:cNvSpPr/>
              <p:nvPr/>
            </p:nvSpPr>
            <p:spPr>
              <a:xfrm>
                <a:off x="6759468" y="499857"/>
                <a:ext cx="2619376" cy="9684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8D30DCF-2566-4BBD-A358-B9712D065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7942" y="537142"/>
                <a:ext cx="2362428" cy="90059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11AFF4-5B85-4A54-BFB6-3C2DCFA7531E}"/>
                </a:ext>
              </a:extLst>
            </p:cNvPr>
            <p:cNvGrpSpPr/>
            <p:nvPr/>
          </p:nvGrpSpPr>
          <p:grpSpPr>
            <a:xfrm>
              <a:off x="6259593" y="2112049"/>
              <a:ext cx="1973368" cy="729602"/>
              <a:chOff x="6096000" y="581025"/>
              <a:chExt cx="2619376" cy="968447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CBFE719-8B93-4791-A82C-8709087226E4}"/>
                  </a:ext>
                </a:extLst>
              </p:cNvPr>
              <p:cNvSpPr/>
              <p:nvPr/>
            </p:nvSpPr>
            <p:spPr>
              <a:xfrm>
                <a:off x="6096000" y="581025"/>
                <a:ext cx="2619376" cy="9684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8008D67-1E0E-4D5B-A797-C37306FFE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3179" y="768561"/>
                <a:ext cx="2005013" cy="605759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169E3-14F5-4F07-A672-E272CCA9B8D7}"/>
                </a:ext>
              </a:extLst>
            </p:cNvPr>
            <p:cNvSpPr txBox="1"/>
            <p:nvPr/>
          </p:nvSpPr>
          <p:spPr>
            <a:xfrm>
              <a:off x="7173602" y="673659"/>
              <a:ext cx="14465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Built-in support for both Twilio and Plivo.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00E45E-0338-44F1-A85A-C4ED3AAE829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7728668" y="1104546"/>
              <a:ext cx="168195" cy="184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5E4D4B-2893-4C9E-B02F-911F21D43369}"/>
                </a:ext>
              </a:extLst>
            </p:cNvPr>
            <p:cNvGrpSpPr/>
            <p:nvPr/>
          </p:nvGrpSpPr>
          <p:grpSpPr>
            <a:xfrm rot="21294106">
              <a:off x="3233215" y="4817906"/>
              <a:ext cx="3255692" cy="1394993"/>
              <a:chOff x="3573965" y="3517377"/>
              <a:chExt cx="3255692" cy="139499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F43DE1-3F6E-4ADD-A3DB-273CE6CD1804}"/>
                  </a:ext>
                </a:extLst>
              </p:cNvPr>
              <p:cNvSpPr/>
              <p:nvPr/>
            </p:nvSpPr>
            <p:spPr>
              <a:xfrm>
                <a:off x="3590685" y="3517377"/>
                <a:ext cx="3238972" cy="1117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1397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"sms": {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"provider": "plivo",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"id": "xxxxxxx",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"token": "xxxxxxx",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"from": "15555555555“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79C332-F696-408C-BB7B-3955CF2E07A5}"/>
                  </a:ext>
                </a:extLst>
              </p:cNvPr>
              <p:cNvSpPr txBox="1"/>
              <p:nvPr/>
            </p:nvSpPr>
            <p:spPr>
              <a:xfrm>
                <a:off x="3573965" y="4635371"/>
                <a:ext cx="23007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Config.json for Plivo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91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Intel® AMT</a:t>
            </a:r>
          </a:p>
        </p:txBody>
      </p:sp>
    </p:spTree>
    <p:extLst>
      <p:ext uri="{BB962C8B-B14F-4D97-AF65-F5344CB8AC3E}">
        <p14:creationId xmlns:p14="http://schemas.microsoft.com/office/powerpoint/2010/main" val="162610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8ED163D5-FC07-4CB2-86D8-F2671322135F}"/>
              </a:ext>
            </a:extLst>
          </p:cNvPr>
          <p:cNvGrpSpPr/>
          <p:nvPr/>
        </p:nvGrpSpPr>
        <p:grpSpPr>
          <a:xfrm>
            <a:off x="3106894" y="558651"/>
            <a:ext cx="6300940" cy="5506829"/>
            <a:chOff x="3106894" y="558651"/>
            <a:chExt cx="6300940" cy="5506829"/>
          </a:xfrm>
        </p:grpSpPr>
        <p:pic>
          <p:nvPicPr>
            <p:cNvPr id="3" name="Picture 2" descr="servercloud.png">
              <a:extLst>
                <a:ext uri="{FF2B5EF4-FFF2-40B4-BE49-F238E27FC236}">
                  <a16:creationId xmlns:a16="http://schemas.microsoft.com/office/drawing/2014/main" id="{A545139E-6A06-40E9-860C-8C49471AD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06894" y="1916954"/>
              <a:ext cx="1735122" cy="1863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C24FD6-0895-495D-AA4C-7C742D1D1AB6}"/>
                </a:ext>
              </a:extLst>
            </p:cNvPr>
            <p:cNvSpPr txBox="1"/>
            <p:nvPr/>
          </p:nvSpPr>
          <p:spPr>
            <a:xfrm>
              <a:off x="3202449" y="1765962"/>
              <a:ext cx="1544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MeshCentral</a:t>
              </a: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77CF4939-5E8C-4C75-B4BD-0D882363F790}"/>
                </a:ext>
              </a:extLst>
            </p:cNvPr>
            <p:cNvSpPr/>
            <p:nvPr/>
          </p:nvSpPr>
          <p:spPr bwMode="auto">
            <a:xfrm>
              <a:off x="4145905" y="2945493"/>
              <a:ext cx="1001274" cy="59295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Intel® AMT Manager</a:t>
              </a:r>
              <a:endParaRPr lang="en-US" sz="700" dirty="0">
                <a:solidFill>
                  <a:schemeClr val="bg1"/>
                </a:solidFill>
                <a:latin typeface="Neo Sans Intel Medium" pitchFamily="34" charset="0"/>
                <a:cs typeface="Arial" charset="0"/>
              </a:endParaRPr>
            </a:p>
          </p:txBody>
        </p:sp>
        <p:pic>
          <p:nvPicPr>
            <p:cNvPr id="9" name="Picture 8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CA39001F-E805-493B-B6BC-69025C338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770" y="1722813"/>
              <a:ext cx="1005760" cy="100576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FD55EA95-C491-4337-93A0-CFD58C5EA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7929" y="3495024"/>
              <a:ext cx="1005760" cy="100576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F37395B9-AC6B-4B63-8A3D-BA6F20A1A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426" y="4754720"/>
              <a:ext cx="1005760" cy="100576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C6A0D092-0200-4559-8EED-0A54C93F7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941" y="4829000"/>
              <a:ext cx="1005760" cy="100576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2577764A-FD0A-4CEF-A241-2AC0CB698969}"/>
                </a:ext>
              </a:extLst>
            </p:cNvPr>
            <p:cNvSpPr/>
            <p:nvPr/>
          </p:nvSpPr>
          <p:spPr bwMode="auto">
            <a:xfrm>
              <a:off x="7179793" y="2477133"/>
              <a:ext cx="1092465" cy="470342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MeshAgent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28F0B0-AB59-4468-AC76-D4B23F5AED95}"/>
                </a:ext>
              </a:extLst>
            </p:cNvPr>
            <p:cNvSpPr/>
            <p:nvPr/>
          </p:nvSpPr>
          <p:spPr>
            <a:xfrm>
              <a:off x="5257800" y="2527597"/>
              <a:ext cx="1743075" cy="463253"/>
            </a:xfrm>
            <a:custGeom>
              <a:avLst/>
              <a:gdLst>
                <a:gd name="connsiteX0" fmla="*/ 1743075 w 1743075"/>
                <a:gd name="connsiteY0" fmla="*/ 91778 h 463253"/>
                <a:gd name="connsiteX1" fmla="*/ 838200 w 1743075"/>
                <a:gd name="connsiteY1" fmla="*/ 25103 h 463253"/>
                <a:gd name="connsiteX2" fmla="*/ 0 w 1743075"/>
                <a:gd name="connsiteY2" fmla="*/ 463253 h 4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3075" h="463253">
                  <a:moveTo>
                    <a:pt x="1743075" y="91778"/>
                  </a:moveTo>
                  <a:cubicBezTo>
                    <a:pt x="1435893" y="27484"/>
                    <a:pt x="1128712" y="-36809"/>
                    <a:pt x="838200" y="25103"/>
                  </a:cubicBezTo>
                  <a:cubicBezTo>
                    <a:pt x="547688" y="87015"/>
                    <a:pt x="273844" y="275134"/>
                    <a:pt x="0" y="463253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55FEB59-53A6-44C5-971A-A703805044E0}"/>
                </a:ext>
              </a:extLst>
            </p:cNvPr>
            <p:cNvSpPr/>
            <p:nvPr/>
          </p:nvSpPr>
          <p:spPr>
            <a:xfrm>
              <a:off x="5362575" y="3467100"/>
              <a:ext cx="2114550" cy="409575"/>
            </a:xfrm>
            <a:custGeom>
              <a:avLst/>
              <a:gdLst>
                <a:gd name="connsiteX0" fmla="*/ 2114550 w 2114550"/>
                <a:gd name="connsiteY0" fmla="*/ 409575 h 409575"/>
                <a:gd name="connsiteX1" fmla="*/ 1228725 w 2114550"/>
                <a:gd name="connsiteY1" fmla="*/ 95250 h 409575"/>
                <a:gd name="connsiteX2" fmla="*/ 0 w 2114550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4550" h="409575">
                  <a:moveTo>
                    <a:pt x="2114550" y="409575"/>
                  </a:moveTo>
                  <a:cubicBezTo>
                    <a:pt x="1847850" y="286543"/>
                    <a:pt x="1581150" y="163512"/>
                    <a:pt x="1228725" y="95250"/>
                  </a:cubicBezTo>
                  <a:cubicBezTo>
                    <a:pt x="876300" y="26988"/>
                    <a:pt x="438150" y="13494"/>
                    <a:pt x="0" y="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B41793-BD40-48A6-94B5-DF9321F99B25}"/>
                </a:ext>
              </a:extLst>
            </p:cNvPr>
            <p:cNvSpPr/>
            <p:nvPr/>
          </p:nvSpPr>
          <p:spPr>
            <a:xfrm>
              <a:off x="4100724" y="3714750"/>
              <a:ext cx="271251" cy="1085850"/>
            </a:xfrm>
            <a:custGeom>
              <a:avLst/>
              <a:gdLst>
                <a:gd name="connsiteX0" fmla="*/ 128376 w 271251"/>
                <a:gd name="connsiteY0" fmla="*/ 1085850 h 1085850"/>
                <a:gd name="connsiteX1" fmla="*/ 4551 w 271251"/>
                <a:gd name="connsiteY1" fmla="*/ 485775 h 1085850"/>
                <a:gd name="connsiteX2" fmla="*/ 271251 w 271251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251" h="1085850">
                  <a:moveTo>
                    <a:pt x="128376" y="1085850"/>
                  </a:moveTo>
                  <a:cubicBezTo>
                    <a:pt x="54557" y="876300"/>
                    <a:pt x="-19262" y="666750"/>
                    <a:pt x="4551" y="485775"/>
                  </a:cubicBezTo>
                  <a:cubicBezTo>
                    <a:pt x="28363" y="304800"/>
                    <a:pt x="149807" y="152400"/>
                    <a:pt x="271251" y="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FCB2EA4A-2308-46FC-AE3A-D45EF7E82AE5}"/>
                </a:ext>
              </a:extLst>
            </p:cNvPr>
            <p:cNvSpPr/>
            <p:nvPr/>
          </p:nvSpPr>
          <p:spPr bwMode="auto">
            <a:xfrm>
              <a:off x="3581810" y="4113806"/>
              <a:ext cx="691747" cy="434548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Relay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(Future)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AD3CBD-6C50-48E2-B08B-A291DB2A6BDD}"/>
                </a:ext>
              </a:extLst>
            </p:cNvPr>
            <p:cNvSpPr/>
            <p:nvPr/>
          </p:nvSpPr>
          <p:spPr>
            <a:xfrm>
              <a:off x="4953000" y="3752850"/>
              <a:ext cx="1200150" cy="1295400"/>
            </a:xfrm>
            <a:custGeom>
              <a:avLst/>
              <a:gdLst>
                <a:gd name="connsiteX0" fmla="*/ 0 w 1200150"/>
                <a:gd name="connsiteY0" fmla="*/ 0 h 1295400"/>
                <a:gd name="connsiteX1" fmla="*/ 323850 w 1200150"/>
                <a:gd name="connsiteY1" fmla="*/ 638175 h 1295400"/>
                <a:gd name="connsiteX2" fmla="*/ 1200150 w 1200150"/>
                <a:gd name="connsiteY2" fmla="*/ 129540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1295400">
                  <a:moveTo>
                    <a:pt x="0" y="0"/>
                  </a:moveTo>
                  <a:cubicBezTo>
                    <a:pt x="61912" y="211137"/>
                    <a:pt x="123825" y="422275"/>
                    <a:pt x="323850" y="638175"/>
                  </a:cubicBezTo>
                  <a:cubicBezTo>
                    <a:pt x="523875" y="854075"/>
                    <a:pt x="862012" y="1074737"/>
                    <a:pt x="1200150" y="129540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4BC309-ECA3-4C32-A5E8-7823E0CEE980}"/>
                </a:ext>
              </a:extLst>
            </p:cNvPr>
            <p:cNvSpPr txBox="1"/>
            <p:nvPr/>
          </p:nvSpPr>
          <p:spPr>
            <a:xfrm>
              <a:off x="5410054" y="4132856"/>
              <a:ext cx="8540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LAN Traffic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TLS first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0BF59-C990-428D-A692-562AC8656598}"/>
                </a:ext>
              </a:extLst>
            </p:cNvPr>
            <p:cNvSpPr txBox="1"/>
            <p:nvPr/>
          </p:nvSpPr>
          <p:spPr>
            <a:xfrm>
              <a:off x="6129337" y="3033049"/>
              <a:ext cx="78419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CIRA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Non-TLS first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AE53AF-5DE2-4DDB-8BE5-A4800E6D2F9F}"/>
                </a:ext>
              </a:extLst>
            </p:cNvPr>
            <p:cNvSpPr txBox="1"/>
            <p:nvPr/>
          </p:nvSpPr>
          <p:spPr>
            <a:xfrm>
              <a:off x="5737242" y="1969224"/>
              <a:ext cx="78419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LMS-CIRA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TLS first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DB78CD-F1AA-4902-ABF1-BDDF5D6C6B2D}"/>
                </a:ext>
              </a:extLst>
            </p:cNvPr>
            <p:cNvSpPr txBox="1"/>
            <p:nvPr/>
          </p:nvSpPr>
          <p:spPr>
            <a:xfrm>
              <a:off x="3230366" y="4562808"/>
              <a:ext cx="85715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Relay-CIRA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TLS first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27A37F-8B69-461B-ADE6-B877F8CA7657}"/>
                </a:ext>
              </a:extLst>
            </p:cNvPr>
            <p:cNvSpPr txBox="1"/>
            <p:nvPr/>
          </p:nvSpPr>
          <p:spPr>
            <a:xfrm>
              <a:off x="3933258" y="720559"/>
              <a:ext cx="24278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as a new Intel® AMT manager that can communicate to Intel® AMT thru for different routes.</a:t>
              </a:r>
            </a:p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LAN, CIRA, LMS, Relay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61D87A-EC40-464D-BFCA-7AD91ECAA2C5}"/>
                </a:ext>
              </a:extLst>
            </p:cNvPr>
            <p:cNvCxnSpPr>
              <a:endCxn id="3" idx="3"/>
            </p:cNvCxnSpPr>
            <p:nvPr/>
          </p:nvCxnSpPr>
          <p:spPr>
            <a:xfrm flipH="1">
              <a:off x="4842016" y="1575209"/>
              <a:ext cx="520559" cy="1273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60CC87-CB61-41FF-B516-182EA003E851}"/>
                </a:ext>
              </a:extLst>
            </p:cNvPr>
            <p:cNvSpPr txBox="1"/>
            <p:nvPr/>
          </p:nvSpPr>
          <p:spPr>
            <a:xfrm rot="20515533">
              <a:off x="3819169" y="558651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9786BE-3701-4BE4-946F-71D88A1ADA4E}"/>
                </a:ext>
              </a:extLst>
            </p:cNvPr>
            <p:cNvSpPr txBox="1"/>
            <p:nvPr/>
          </p:nvSpPr>
          <p:spPr>
            <a:xfrm>
              <a:off x="7073186" y="5419149"/>
              <a:ext cx="22557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Local network traffic is only available when MeshCentral is in “LAN mode” or “Hybrid mode”.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2680F7-517C-47F4-98C1-7B5C696148F7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 flipV="1">
              <a:off x="7073186" y="5257600"/>
              <a:ext cx="203914" cy="305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FF0831-D0C8-4EFB-9AF6-CA8444828B50}"/>
                </a:ext>
              </a:extLst>
            </p:cNvPr>
            <p:cNvSpPr txBox="1"/>
            <p:nvPr/>
          </p:nvSpPr>
          <p:spPr>
            <a:xfrm>
              <a:off x="6763041" y="627640"/>
              <a:ext cx="2350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New MeshCentral WSMAN stack is</a:t>
              </a:r>
            </a:p>
            <a:p>
              <a:pPr algn="ctr"/>
              <a:r>
                <a:rPr lang="en-US" sz="1200" dirty="0"/>
                <a:t>capable of both TLS and non-TLS traffic with all transport methods.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2CEF9A-428F-4F80-ACAA-43E843C60AAD}"/>
                </a:ext>
              </a:extLst>
            </p:cNvPr>
            <p:cNvCxnSpPr/>
            <p:nvPr/>
          </p:nvCxnSpPr>
          <p:spPr>
            <a:xfrm flipH="1">
              <a:off x="6762750" y="1363658"/>
              <a:ext cx="714375" cy="1034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E3F83C-2680-4ED0-AAD1-B1E251522270}"/>
                </a:ext>
              </a:extLst>
            </p:cNvPr>
            <p:cNvSpPr txBox="1"/>
            <p:nvPr/>
          </p:nvSpPr>
          <p:spPr>
            <a:xfrm>
              <a:off x="7519543" y="4620904"/>
              <a:ext cx="1888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CIRA always uses TLS, so non-TLS traffic is preferred within this channel.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A59F852-8A6A-4078-A8E2-966DA643878C}"/>
                </a:ext>
              </a:extLst>
            </p:cNvPr>
            <p:cNvCxnSpPr/>
            <p:nvPr/>
          </p:nvCxnSpPr>
          <p:spPr>
            <a:xfrm flipH="1" flipV="1">
              <a:off x="6762750" y="3780431"/>
              <a:ext cx="756793" cy="9742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85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38D52D-E260-4FDF-AD2D-219704716119}"/>
              </a:ext>
            </a:extLst>
          </p:cNvPr>
          <p:cNvSpPr/>
          <p:nvPr/>
        </p:nvSpPr>
        <p:spPr>
          <a:xfrm>
            <a:off x="2650572" y="148772"/>
            <a:ext cx="7010399" cy="2857500"/>
          </a:xfrm>
          <a:prstGeom prst="roundRect">
            <a:avLst>
              <a:gd name="adj" fmla="val 8654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B09717-EB2B-4507-831E-0A5BD4CB8B49}"/>
              </a:ext>
            </a:extLst>
          </p:cNvPr>
          <p:cNvSpPr/>
          <p:nvPr/>
        </p:nvSpPr>
        <p:spPr>
          <a:xfrm>
            <a:off x="3739151" y="2844612"/>
            <a:ext cx="6938798" cy="1590751"/>
          </a:xfrm>
          <a:prstGeom prst="roundRect">
            <a:avLst>
              <a:gd name="adj" fmla="val 8654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13176-919D-4CDA-B4AE-8F06B35F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59" y="586922"/>
            <a:ext cx="6748463" cy="2241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AB3AA0-CCED-4170-BC68-BFD5BE78C0AA}"/>
              </a:ext>
            </a:extLst>
          </p:cNvPr>
          <p:cNvSpPr txBox="1"/>
          <p:nvPr/>
        </p:nvSpPr>
        <p:spPr>
          <a:xfrm>
            <a:off x="2917273" y="272672"/>
            <a:ext cx="6486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GitHub Daily Visits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4BAD4-AB50-4BDB-B562-F26CEA7914E4}"/>
              </a:ext>
            </a:extLst>
          </p:cNvPr>
          <p:cNvSpPr txBox="1"/>
          <p:nvPr/>
        </p:nvSpPr>
        <p:spPr>
          <a:xfrm>
            <a:off x="6231972" y="813424"/>
            <a:ext cx="552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0A876-1498-4501-8E6B-7DBD43B2ED28}"/>
              </a:ext>
            </a:extLst>
          </p:cNvPr>
          <p:cNvSpPr txBox="1"/>
          <p:nvPr/>
        </p:nvSpPr>
        <p:spPr>
          <a:xfrm>
            <a:off x="4203147" y="2051674"/>
            <a:ext cx="11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Unique Visitors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1C38EF-4DA0-438A-B14C-F2B542673EBC}"/>
              </a:ext>
            </a:extLst>
          </p:cNvPr>
          <p:cNvCxnSpPr/>
          <p:nvPr/>
        </p:nvCxnSpPr>
        <p:spPr>
          <a:xfrm flipV="1">
            <a:off x="5041347" y="1707879"/>
            <a:ext cx="600075" cy="307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65A972-6C98-4BA5-9483-A02A90CC43A2}"/>
              </a:ext>
            </a:extLst>
          </p:cNvPr>
          <p:cNvCxnSpPr>
            <a:cxnSpLocks/>
          </p:cNvCxnSpPr>
          <p:nvPr/>
        </p:nvCxnSpPr>
        <p:spPr>
          <a:xfrm flipH="1">
            <a:off x="6022422" y="1106199"/>
            <a:ext cx="390525" cy="26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52F192A-2F17-42E9-9A6A-0716500C6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71" y="3241636"/>
            <a:ext cx="6595698" cy="10098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DA32804-ACD7-4ED8-AE58-9A18C37DE468}"/>
              </a:ext>
            </a:extLst>
          </p:cNvPr>
          <p:cNvSpPr txBox="1"/>
          <p:nvPr/>
        </p:nvSpPr>
        <p:spPr>
          <a:xfrm>
            <a:off x="3910071" y="2951209"/>
            <a:ext cx="6595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GitHub Commits per Week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D02534F-0737-4FBE-AB71-129E323AF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11" y="312373"/>
            <a:ext cx="1558726" cy="3334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CD63AE-FC94-4FDD-A3BC-6C983857CB67}"/>
              </a:ext>
            </a:extLst>
          </p:cNvPr>
          <p:cNvSpPr txBox="1"/>
          <p:nvPr/>
        </p:nvSpPr>
        <p:spPr>
          <a:xfrm>
            <a:off x="9580608" y="4561183"/>
            <a:ext cx="2057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The number of commit to MeshCentral has been fairly consistent throughout the year.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D39798-11B7-419B-ABD7-FAAFAF5333F8}"/>
              </a:ext>
            </a:extLst>
          </p:cNvPr>
          <p:cNvCxnSpPr>
            <a:cxnSpLocks/>
          </p:cNvCxnSpPr>
          <p:nvPr/>
        </p:nvCxnSpPr>
        <p:spPr>
          <a:xfrm flipH="1" flipV="1">
            <a:off x="10325523" y="4346319"/>
            <a:ext cx="180246" cy="379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13909C-5C5D-42FD-A88A-315D3C66CE1A}"/>
              </a:ext>
            </a:extLst>
          </p:cNvPr>
          <p:cNvSpPr txBox="1"/>
          <p:nvPr/>
        </p:nvSpPr>
        <p:spPr>
          <a:xfrm>
            <a:off x="1686231" y="3485984"/>
            <a:ext cx="1695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From 50 to 130 unique visitors a day visit the MeshCentral GitHub site.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D2C459-EC2E-4114-9D9F-6C2562FF19AF}"/>
              </a:ext>
            </a:extLst>
          </p:cNvPr>
          <p:cNvCxnSpPr>
            <a:cxnSpLocks/>
          </p:cNvCxnSpPr>
          <p:nvPr/>
        </p:nvCxnSpPr>
        <p:spPr>
          <a:xfrm flipV="1">
            <a:off x="2695433" y="2775514"/>
            <a:ext cx="638740" cy="596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B18E578-AE26-466A-AC77-DD44D5290F7B}"/>
              </a:ext>
            </a:extLst>
          </p:cNvPr>
          <p:cNvSpPr/>
          <p:nvPr/>
        </p:nvSpPr>
        <p:spPr>
          <a:xfrm>
            <a:off x="2371783" y="4289952"/>
            <a:ext cx="7010399" cy="2200275"/>
          </a:xfrm>
          <a:prstGeom prst="roundRect">
            <a:avLst>
              <a:gd name="adj" fmla="val 8654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F9311A-31CB-4351-9EDA-FC9C04C1D78E}"/>
              </a:ext>
            </a:extLst>
          </p:cNvPr>
          <p:cNvSpPr txBox="1"/>
          <p:nvPr/>
        </p:nvSpPr>
        <p:spPr>
          <a:xfrm>
            <a:off x="2779160" y="4317135"/>
            <a:ext cx="6486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Contributions to MeshCentral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2D8B747-1BB7-4F75-AB23-77FD5F425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033" y="4721629"/>
            <a:ext cx="7010399" cy="163213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9BC95E-D00D-40BB-BA4A-0C672552AF92}"/>
              </a:ext>
            </a:extLst>
          </p:cNvPr>
          <p:cNvCxnSpPr/>
          <p:nvPr/>
        </p:nvCxnSpPr>
        <p:spPr>
          <a:xfrm>
            <a:off x="7315258" y="6363287"/>
            <a:ext cx="18192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33F626-E41D-4B09-925C-D7A002E7FE02}"/>
              </a:ext>
            </a:extLst>
          </p:cNvPr>
          <p:cNvSpPr txBox="1"/>
          <p:nvPr/>
        </p:nvSpPr>
        <p:spPr>
          <a:xfrm>
            <a:off x="9597394" y="5506931"/>
            <a:ext cx="17424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The number of GitHub commits has increased significantly in 2020.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F1DE35-EF3D-4731-A190-258A53539E1B}"/>
              </a:ext>
            </a:extLst>
          </p:cNvPr>
          <p:cNvCxnSpPr>
            <a:stCxn id="44" idx="1"/>
          </p:cNvCxnSpPr>
          <p:nvPr/>
        </p:nvCxnSpPr>
        <p:spPr>
          <a:xfrm flipH="1" flipV="1">
            <a:off x="8867833" y="5714814"/>
            <a:ext cx="729561" cy="9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1605302-54E5-43C3-B357-5E848E966472}"/>
              </a:ext>
            </a:extLst>
          </p:cNvPr>
          <p:cNvSpPr txBox="1"/>
          <p:nvPr/>
        </p:nvSpPr>
        <p:spPr>
          <a:xfrm>
            <a:off x="365171" y="775583"/>
            <a:ext cx="1813850" cy="90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GitHub stats just for the MeshCentral server. Total GitHub traffic is higher since MeshAgent, Router and Assistant are not included.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CF2299-E901-4064-A76F-0FE12CBCC7A2}"/>
              </a:ext>
            </a:extLst>
          </p:cNvPr>
          <p:cNvSpPr txBox="1"/>
          <p:nvPr/>
        </p:nvSpPr>
        <p:spPr>
          <a:xfrm>
            <a:off x="2371854" y="6490227"/>
            <a:ext cx="2707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from GitHub.com obtained on 12/11/2020.</a:t>
            </a:r>
          </a:p>
        </p:txBody>
      </p:sp>
    </p:spTree>
    <p:extLst>
      <p:ext uri="{BB962C8B-B14F-4D97-AF65-F5344CB8AC3E}">
        <p14:creationId xmlns:p14="http://schemas.microsoft.com/office/powerpoint/2010/main" val="27318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06761148-37CD-457A-884B-93B630479CB4}"/>
              </a:ext>
            </a:extLst>
          </p:cNvPr>
          <p:cNvGrpSpPr/>
          <p:nvPr/>
        </p:nvGrpSpPr>
        <p:grpSpPr>
          <a:xfrm>
            <a:off x="3640294" y="1049963"/>
            <a:ext cx="5591543" cy="4758073"/>
            <a:chOff x="3164044" y="1119213"/>
            <a:chExt cx="5591543" cy="4758073"/>
          </a:xfrm>
        </p:grpSpPr>
        <p:pic>
          <p:nvPicPr>
            <p:cNvPr id="3" name="Picture 2" descr="servercloud.png">
              <a:extLst>
                <a:ext uri="{FF2B5EF4-FFF2-40B4-BE49-F238E27FC236}">
                  <a16:creationId xmlns:a16="http://schemas.microsoft.com/office/drawing/2014/main" id="{C43062EC-8B61-4630-A4EC-AF4152EE2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64044" y="1840754"/>
              <a:ext cx="1735122" cy="1863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FB4110-75DE-4DF7-8942-9A237C8DFB94}"/>
                </a:ext>
              </a:extLst>
            </p:cNvPr>
            <p:cNvSpPr txBox="1"/>
            <p:nvPr/>
          </p:nvSpPr>
          <p:spPr>
            <a:xfrm>
              <a:off x="3259599" y="1689762"/>
              <a:ext cx="1544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MeshCentral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A48109E-4938-4072-823B-7F3D050AEF8C}"/>
                </a:ext>
              </a:extLst>
            </p:cNvPr>
            <p:cNvSpPr/>
            <p:nvPr/>
          </p:nvSpPr>
          <p:spPr>
            <a:xfrm>
              <a:off x="5956625" y="2372579"/>
              <a:ext cx="2798962" cy="2858376"/>
            </a:xfrm>
            <a:prstGeom prst="roundRect">
              <a:avLst>
                <a:gd name="adj" fmla="val 102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Current Manager Capabilities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Determine Intel® AMT state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Find user/pass from a list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Pull hardware inventory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Sync Intel® AMT clock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Power state polling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Setup Intel® AMT TLS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Setup / Remove CIRA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Activate / Deactivate CCM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Activate in ACM using cert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Setup WIFI profiles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Setup KVM and user consent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ED9BCA-6EE6-49C0-9E89-1741FE696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7494" y="3259841"/>
              <a:ext cx="6791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67F1E37D-E334-4B30-9AA1-72BAE1382A9E}"/>
                </a:ext>
              </a:extLst>
            </p:cNvPr>
            <p:cNvSpPr/>
            <p:nvPr/>
          </p:nvSpPr>
          <p:spPr bwMode="auto">
            <a:xfrm>
              <a:off x="4203055" y="2869293"/>
              <a:ext cx="1019402" cy="770502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Intel® AMT Manager</a:t>
              </a:r>
              <a:endParaRPr lang="en-US" sz="700" dirty="0">
                <a:solidFill>
                  <a:schemeClr val="bg1"/>
                </a:solidFill>
                <a:latin typeface="Neo Sans Intel Medium" pitchFamily="34" charset="0"/>
                <a:cs typeface="Arial" charset="0"/>
              </a:endParaRPr>
            </a:p>
          </p:txBody>
        </p:sp>
        <p:pic>
          <p:nvPicPr>
            <p:cNvPr id="25" name="Picture 24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73AEDCFE-EE1C-4CDC-A238-DFC526571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676" y="4086225"/>
              <a:ext cx="738965" cy="73896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72CDFD-23C6-4420-AE03-54490D48B045}"/>
                </a:ext>
              </a:extLst>
            </p:cNvPr>
            <p:cNvSpPr/>
            <p:nvPr/>
          </p:nvSpPr>
          <p:spPr>
            <a:xfrm>
              <a:off x="3553476" y="3464364"/>
              <a:ext cx="271251" cy="1104069"/>
            </a:xfrm>
            <a:custGeom>
              <a:avLst/>
              <a:gdLst>
                <a:gd name="connsiteX0" fmla="*/ 128376 w 271251"/>
                <a:gd name="connsiteY0" fmla="*/ 1085850 h 1085850"/>
                <a:gd name="connsiteX1" fmla="*/ 4551 w 271251"/>
                <a:gd name="connsiteY1" fmla="*/ 485775 h 1085850"/>
                <a:gd name="connsiteX2" fmla="*/ 271251 w 271251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251" h="1085850">
                  <a:moveTo>
                    <a:pt x="128376" y="1085850"/>
                  </a:moveTo>
                  <a:cubicBezTo>
                    <a:pt x="54557" y="876300"/>
                    <a:pt x="-19262" y="666750"/>
                    <a:pt x="4551" y="485775"/>
                  </a:cubicBezTo>
                  <a:cubicBezTo>
                    <a:pt x="28363" y="304800"/>
                    <a:pt x="149807" y="152400"/>
                    <a:pt x="271251" y="0"/>
                  </a:cubicBezTo>
                </a:path>
              </a:pathLst>
            </a:custGeom>
            <a:noFill/>
            <a:ln w="66675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ACC634BF-FE9A-469E-82C8-E418E3C738AF}"/>
                </a:ext>
              </a:extLst>
            </p:cNvPr>
            <p:cNvSpPr/>
            <p:nvPr/>
          </p:nvSpPr>
          <p:spPr bwMode="auto">
            <a:xfrm>
              <a:off x="3435295" y="4708087"/>
              <a:ext cx="738965" cy="269269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Intel® AMT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14FAFE-56A3-48FD-B13D-20C4B0C533FD}"/>
                </a:ext>
              </a:extLst>
            </p:cNvPr>
            <p:cNvSpPr txBox="1"/>
            <p:nvPr/>
          </p:nvSpPr>
          <p:spPr>
            <a:xfrm>
              <a:off x="3612544" y="5230955"/>
              <a:ext cx="2316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As MeshCentral evolves, capabilities and features of this module will keep being improved.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E2E696-5515-4ADC-8C3B-4CA71B3CAB43}"/>
                </a:ext>
              </a:extLst>
            </p:cNvPr>
            <p:cNvSpPr txBox="1"/>
            <p:nvPr/>
          </p:nvSpPr>
          <p:spPr>
            <a:xfrm>
              <a:off x="5234948" y="1119213"/>
              <a:ext cx="25877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new Intel® AMT management system inside MeshCentral is capable of activating, configuring and using hardware management that is built into some Intel platforms.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5678796-921F-42EC-9763-43185955D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8206" y="2009775"/>
              <a:ext cx="519038" cy="762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87169EC-72B5-447C-9A77-540FA7A3D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8503" y="4483652"/>
              <a:ext cx="971747" cy="682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50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510C84E-A76C-48FF-96D2-8E4F14FCD9A6}"/>
              </a:ext>
            </a:extLst>
          </p:cNvPr>
          <p:cNvGrpSpPr/>
          <p:nvPr/>
        </p:nvGrpSpPr>
        <p:grpSpPr>
          <a:xfrm>
            <a:off x="2315209" y="791555"/>
            <a:ext cx="7781778" cy="5274890"/>
            <a:chOff x="2143759" y="791555"/>
            <a:chExt cx="7781778" cy="52748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2013A0-E30C-4C3F-B93F-32EFD227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7022" y="837854"/>
              <a:ext cx="3754175" cy="2850392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D118B7-5BD1-4DBB-B145-EC1FFA4BB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9022" y="3216053"/>
              <a:ext cx="3754175" cy="2850392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A03765-F8A2-4CDE-8253-0EE4635ABD79}"/>
                </a:ext>
              </a:extLst>
            </p:cNvPr>
            <p:cNvSpPr txBox="1"/>
            <p:nvPr/>
          </p:nvSpPr>
          <p:spPr>
            <a:xfrm>
              <a:off x="6608419" y="993722"/>
              <a:ext cx="30975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Fully automatic policy for handling Intel® AMT. Take full advantage to hardware manageability without needing to know any of the details. MeshCentral will make all the decisions to maximize use of it.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B2114A-9720-408A-9092-FEE28F419CF4}"/>
                </a:ext>
              </a:extLst>
            </p:cNvPr>
            <p:cNvSpPr/>
            <p:nvPr/>
          </p:nvSpPr>
          <p:spPr>
            <a:xfrm>
              <a:off x="5857875" y="2073053"/>
              <a:ext cx="2019300" cy="2286000"/>
            </a:xfrm>
            <a:custGeom>
              <a:avLst/>
              <a:gdLst>
                <a:gd name="connsiteX0" fmla="*/ 1809750 w 1809750"/>
                <a:gd name="connsiteY0" fmla="*/ 0 h 2400300"/>
                <a:gd name="connsiteX1" fmla="*/ 1438275 w 1809750"/>
                <a:gd name="connsiteY1" fmla="*/ 847725 h 2400300"/>
                <a:gd name="connsiteX2" fmla="*/ 314325 w 1809750"/>
                <a:gd name="connsiteY2" fmla="*/ 1800225 h 2400300"/>
                <a:gd name="connsiteX3" fmla="*/ 0 w 1809750"/>
                <a:gd name="connsiteY3" fmla="*/ 2400300 h 240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0" h="2400300">
                  <a:moveTo>
                    <a:pt x="1809750" y="0"/>
                  </a:moveTo>
                  <a:cubicBezTo>
                    <a:pt x="1748631" y="273844"/>
                    <a:pt x="1687512" y="547688"/>
                    <a:pt x="1438275" y="847725"/>
                  </a:cubicBezTo>
                  <a:cubicBezTo>
                    <a:pt x="1189038" y="1147762"/>
                    <a:pt x="554037" y="1541463"/>
                    <a:pt x="314325" y="1800225"/>
                  </a:cubicBezTo>
                  <a:cubicBezTo>
                    <a:pt x="74613" y="2058987"/>
                    <a:pt x="37306" y="2229643"/>
                    <a:pt x="0" y="2400300"/>
                  </a:cubicBezTo>
                </a:path>
              </a:pathLst>
            </a:cu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604284-23D2-4C4A-8DCF-83A829A7115F}"/>
                </a:ext>
              </a:extLst>
            </p:cNvPr>
            <p:cNvSpPr txBox="1"/>
            <p:nvPr/>
          </p:nvSpPr>
          <p:spPr>
            <a:xfrm rot="1094921">
              <a:off x="9382099" y="791555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38282A-D9E0-4D15-B3B7-D8480BA2816E}"/>
                </a:ext>
              </a:extLst>
            </p:cNvPr>
            <p:cNvSpPr txBox="1"/>
            <p:nvPr/>
          </p:nvSpPr>
          <p:spPr>
            <a:xfrm>
              <a:off x="7502336" y="2505920"/>
              <a:ext cx="24232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FULL AUTOMATIC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Once enabled, MeshCentral will automatically activate Intel® AMT, setup TLS, KVM, redirection ports, user consent, sync the clock and enabled CIRA if needed.</a:t>
              </a:r>
            </a:p>
          </p:txBody>
        </p:sp>
        <p:pic>
          <p:nvPicPr>
            <p:cNvPr id="17" name="Picture 16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FA3697D3-1C64-4DA1-8991-1BA3CD103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418" y="4608298"/>
              <a:ext cx="738965" cy="73896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63C0A458-5AFB-41B2-A086-C6F85D49DB0B}"/>
                </a:ext>
              </a:extLst>
            </p:cNvPr>
            <p:cNvSpPr/>
            <p:nvPr/>
          </p:nvSpPr>
          <p:spPr bwMode="auto">
            <a:xfrm>
              <a:off x="8713936" y="5608088"/>
              <a:ext cx="738965" cy="269269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Intel® AMT</a:t>
              </a:r>
            </a:p>
          </p:txBody>
        </p:sp>
        <p:sp>
          <p:nvSpPr>
            <p:cNvPr id="21" name="Rounded Rectangle 4">
              <a:extLst>
                <a:ext uri="{FF2B5EF4-FFF2-40B4-BE49-F238E27FC236}">
                  <a16:creationId xmlns:a16="http://schemas.microsoft.com/office/drawing/2014/main" id="{DCC786B9-F4B4-46C9-B5F8-0DB95E8A1DE1}"/>
                </a:ext>
              </a:extLst>
            </p:cNvPr>
            <p:cNvSpPr/>
            <p:nvPr/>
          </p:nvSpPr>
          <p:spPr bwMode="auto">
            <a:xfrm>
              <a:off x="8713936" y="5255815"/>
              <a:ext cx="738965" cy="269269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MeshAgent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54CBD47-52DB-414D-80E8-1CEE938C00D8}"/>
                </a:ext>
              </a:extLst>
            </p:cNvPr>
            <p:cNvCxnSpPr/>
            <p:nvPr/>
          </p:nvCxnSpPr>
          <p:spPr>
            <a:xfrm>
              <a:off x="7327972" y="5392498"/>
              <a:ext cx="1330253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B06F17-52CC-4CA4-A35D-3C67542FAD72}"/>
                </a:ext>
              </a:extLst>
            </p:cNvPr>
            <p:cNvCxnSpPr/>
            <p:nvPr/>
          </p:nvCxnSpPr>
          <p:spPr>
            <a:xfrm>
              <a:off x="7327972" y="5744923"/>
              <a:ext cx="1330253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0D2C1A-4027-4B18-AEAA-73477D5C5514}"/>
                </a:ext>
              </a:extLst>
            </p:cNvPr>
            <p:cNvSpPr txBox="1"/>
            <p:nvPr/>
          </p:nvSpPr>
          <p:spPr>
            <a:xfrm>
              <a:off x="7504256" y="4085290"/>
              <a:ext cx="2421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Use both software and hardware agents to manage your devices.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42B154-D352-40CD-B22C-6B749A7528B4}"/>
                </a:ext>
              </a:extLst>
            </p:cNvPr>
            <p:cNvCxnSpPr/>
            <p:nvPr/>
          </p:nvCxnSpPr>
          <p:spPr>
            <a:xfrm flipH="1">
              <a:off x="8157196" y="4641249"/>
              <a:ext cx="272429" cy="651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60047879-A2AC-49B6-8F92-DDB6FF34A2D1}"/>
                </a:ext>
              </a:extLst>
            </p:cNvPr>
            <p:cNvSpPr/>
            <p:nvPr/>
          </p:nvSpPr>
          <p:spPr>
            <a:xfrm>
              <a:off x="3577463" y="4831246"/>
              <a:ext cx="401001" cy="4237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DD20DE-A915-4AFF-AA9C-1CD4F2B47447}"/>
                </a:ext>
              </a:extLst>
            </p:cNvPr>
            <p:cNvSpPr txBox="1"/>
            <p:nvPr/>
          </p:nvSpPr>
          <p:spPr>
            <a:xfrm>
              <a:off x="2143759" y="4827652"/>
              <a:ext cx="1379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Click Intel® AMT in the device group.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0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EA9732B-D571-42A4-9645-CE237E91F362}"/>
              </a:ext>
            </a:extLst>
          </p:cNvPr>
          <p:cNvGrpSpPr/>
          <p:nvPr/>
        </p:nvGrpSpPr>
        <p:grpSpPr>
          <a:xfrm>
            <a:off x="2557374" y="597514"/>
            <a:ext cx="7578294" cy="5490314"/>
            <a:chOff x="2195424" y="273664"/>
            <a:chExt cx="7578294" cy="5490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5EB7CD-B803-453A-95CF-3BB8BBD7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2100" y="1145348"/>
              <a:ext cx="4306376" cy="364466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76AA01B2-32E7-462F-97C4-DAC5BF89F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026" y="2691429"/>
              <a:ext cx="1208694" cy="1208694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4919F085-3E43-4026-BD4B-BF3C9A36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38101" y="494548"/>
              <a:ext cx="1735122" cy="1863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B9DAC3-0CD1-43D1-9364-9CE7EA150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375" y="4198302"/>
              <a:ext cx="1123825" cy="1123825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5B865D9-068D-458B-984B-93BB3776E48F}"/>
                </a:ext>
              </a:extLst>
            </p:cNvPr>
            <p:cNvSpPr/>
            <p:nvPr/>
          </p:nvSpPr>
          <p:spPr>
            <a:xfrm>
              <a:off x="4600575" y="3752850"/>
              <a:ext cx="2867025" cy="1585681"/>
            </a:xfrm>
            <a:custGeom>
              <a:avLst/>
              <a:gdLst>
                <a:gd name="connsiteX0" fmla="*/ 0 w 3019425"/>
                <a:gd name="connsiteY0" fmla="*/ 0 h 1585681"/>
                <a:gd name="connsiteX1" fmla="*/ 1095375 w 3019425"/>
                <a:gd name="connsiteY1" fmla="*/ 1524000 h 1585681"/>
                <a:gd name="connsiteX2" fmla="*/ 3019425 w 3019425"/>
                <a:gd name="connsiteY2" fmla="*/ 1143000 h 158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9425" h="1585681">
                  <a:moveTo>
                    <a:pt x="0" y="0"/>
                  </a:moveTo>
                  <a:cubicBezTo>
                    <a:pt x="296069" y="666750"/>
                    <a:pt x="592138" y="1333500"/>
                    <a:pt x="1095375" y="1524000"/>
                  </a:cubicBezTo>
                  <a:cubicBezTo>
                    <a:pt x="1598613" y="1714500"/>
                    <a:pt x="2309019" y="1428750"/>
                    <a:pt x="3019425" y="1143000"/>
                  </a:cubicBezTo>
                </a:path>
              </a:pathLst>
            </a:cu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2C209C-EA11-4B92-B10A-0E5EC91C8EEA}"/>
                </a:ext>
              </a:extLst>
            </p:cNvPr>
            <p:cNvSpPr/>
            <p:nvPr/>
          </p:nvSpPr>
          <p:spPr>
            <a:xfrm>
              <a:off x="8269624" y="4040865"/>
              <a:ext cx="523875" cy="504825"/>
            </a:xfrm>
            <a:custGeom>
              <a:avLst/>
              <a:gdLst>
                <a:gd name="connsiteX0" fmla="*/ 0 w 800100"/>
                <a:gd name="connsiteY0" fmla="*/ 504825 h 504825"/>
                <a:gd name="connsiteX1" fmla="*/ 504825 w 800100"/>
                <a:gd name="connsiteY1" fmla="*/ 390525 h 504825"/>
                <a:gd name="connsiteX2" fmla="*/ 800100 w 800100"/>
                <a:gd name="connsiteY2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100" h="504825">
                  <a:moveTo>
                    <a:pt x="0" y="504825"/>
                  </a:moveTo>
                  <a:cubicBezTo>
                    <a:pt x="185737" y="489743"/>
                    <a:pt x="371475" y="474662"/>
                    <a:pt x="504825" y="390525"/>
                  </a:cubicBezTo>
                  <a:cubicBezTo>
                    <a:pt x="638175" y="306387"/>
                    <a:pt x="719137" y="153193"/>
                    <a:pt x="800100" y="0"/>
                  </a:cubicBezTo>
                </a:path>
              </a:pathLst>
            </a:cu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FA328-9C74-4EB5-92BA-754440AD89EA}"/>
                </a:ext>
              </a:extLst>
            </p:cNvPr>
            <p:cNvSpPr/>
            <p:nvPr/>
          </p:nvSpPr>
          <p:spPr>
            <a:xfrm>
              <a:off x="7467600" y="1561999"/>
              <a:ext cx="1208695" cy="1152626"/>
            </a:xfrm>
            <a:custGeom>
              <a:avLst/>
              <a:gdLst>
                <a:gd name="connsiteX0" fmla="*/ 0 w 1552575"/>
                <a:gd name="connsiteY0" fmla="*/ 101 h 1152626"/>
                <a:gd name="connsiteX1" fmla="*/ 876300 w 1552575"/>
                <a:gd name="connsiteY1" fmla="*/ 190601 h 1152626"/>
                <a:gd name="connsiteX2" fmla="*/ 1552575 w 1552575"/>
                <a:gd name="connsiteY2" fmla="*/ 1152626 h 11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75" h="1152626">
                  <a:moveTo>
                    <a:pt x="0" y="101"/>
                  </a:moveTo>
                  <a:cubicBezTo>
                    <a:pt x="308769" y="-693"/>
                    <a:pt x="617538" y="-1486"/>
                    <a:pt x="876300" y="190601"/>
                  </a:cubicBezTo>
                  <a:cubicBezTo>
                    <a:pt x="1135062" y="382688"/>
                    <a:pt x="1343818" y="767657"/>
                    <a:pt x="1552575" y="1152626"/>
                  </a:cubicBezTo>
                </a:path>
              </a:pathLst>
            </a:cu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7F863A-9166-450B-9A22-10E618129A58}"/>
                </a:ext>
              </a:extLst>
            </p:cNvPr>
            <p:cNvSpPr txBox="1"/>
            <p:nvPr/>
          </p:nvSpPr>
          <p:spPr>
            <a:xfrm>
              <a:off x="2542100" y="273664"/>
              <a:ext cx="2287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can now create a setup.bin file to active Intel® AMT into Admin Control Mode (ACM).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AADE30-33F9-4170-AA2E-81B1BA41E0F0}"/>
                </a:ext>
              </a:extLst>
            </p:cNvPr>
            <p:cNvCxnSpPr/>
            <p:nvPr/>
          </p:nvCxnSpPr>
          <p:spPr>
            <a:xfrm>
              <a:off x="3352800" y="933450"/>
              <a:ext cx="638175" cy="16287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F3CC05-F6BD-42D4-A419-08910363DAC7}"/>
                </a:ext>
              </a:extLst>
            </p:cNvPr>
            <p:cNvSpPr txBox="1"/>
            <p:nvPr/>
          </p:nvSpPr>
          <p:spPr>
            <a:xfrm>
              <a:off x="2195424" y="5117647"/>
              <a:ext cx="295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Once this file is placed in the root folder of a FAT USB key, you can load the MeshCentral root certificate on many Intel® AMT devices.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B2416F-0646-4B3F-8CA7-7920629AB8DF}"/>
                </a:ext>
              </a:extLst>
            </p:cNvPr>
            <p:cNvSpPr txBox="1"/>
            <p:nvPr/>
          </p:nvSpPr>
          <p:spPr>
            <a:xfrm>
              <a:off x="7334375" y="556681"/>
              <a:ext cx="243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automatically detects the root certificate is loaded and perform AMT activation.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1F375-94F7-423E-8071-AD8954F29752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372475" y="1203012"/>
              <a:ext cx="181572" cy="54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1EE751-B865-4C48-A13B-54F1D0E66F5A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5148350" y="5191125"/>
              <a:ext cx="204700" cy="249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373092E-AB11-48CD-9B85-38C08F85490B}"/>
                </a:ext>
              </a:extLst>
            </p:cNvPr>
            <p:cNvSpPr/>
            <p:nvPr/>
          </p:nvSpPr>
          <p:spPr>
            <a:xfrm>
              <a:off x="6437887" y="5338531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70EADB-B362-4139-95F9-522413BECD83}"/>
                </a:ext>
              </a:extLst>
            </p:cNvPr>
            <p:cNvSpPr/>
            <p:nvPr/>
          </p:nvSpPr>
          <p:spPr>
            <a:xfrm>
              <a:off x="8107699" y="3964491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880BAF6-3EC3-4B63-B28B-BB536746D5BD}"/>
                </a:ext>
              </a:extLst>
            </p:cNvPr>
            <p:cNvSpPr/>
            <p:nvPr/>
          </p:nvSpPr>
          <p:spPr>
            <a:xfrm>
              <a:off x="7838424" y="1877628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E34838-7993-4D76-8269-0BD436D8483C}"/>
                </a:ext>
              </a:extLst>
            </p:cNvPr>
            <p:cNvSpPr txBox="1"/>
            <p:nvPr/>
          </p:nvSpPr>
          <p:spPr>
            <a:xfrm>
              <a:off x="6789661" y="5370403"/>
              <a:ext cx="10182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</a:rPr>
                <a:t>Create the key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3A8500-7A0E-4A97-8A14-890A45B762AA}"/>
                </a:ext>
              </a:extLst>
            </p:cNvPr>
            <p:cNvSpPr txBox="1"/>
            <p:nvPr/>
          </p:nvSpPr>
          <p:spPr>
            <a:xfrm>
              <a:off x="7159154" y="3734528"/>
              <a:ext cx="102950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</a:rPr>
                <a:t>Boot on device and hit “Y”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40D269-DFAA-4707-8C56-CE4DBC964AA0}"/>
                </a:ext>
              </a:extLst>
            </p:cNvPr>
            <p:cNvSpPr txBox="1"/>
            <p:nvPr/>
          </p:nvSpPr>
          <p:spPr>
            <a:xfrm>
              <a:off x="7381533" y="2263251"/>
              <a:ext cx="10295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</a:rPr>
                <a:t>ACM Activation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1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Assistant</a:t>
            </a:r>
          </a:p>
        </p:txBody>
      </p:sp>
    </p:spTree>
    <p:extLst>
      <p:ext uri="{BB962C8B-B14F-4D97-AF65-F5344CB8AC3E}">
        <p14:creationId xmlns:p14="http://schemas.microsoft.com/office/powerpoint/2010/main" val="38193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1171736-7BBF-45D2-BF24-C7D76A004435}"/>
              </a:ext>
            </a:extLst>
          </p:cNvPr>
          <p:cNvGrpSpPr/>
          <p:nvPr/>
        </p:nvGrpSpPr>
        <p:grpSpPr>
          <a:xfrm>
            <a:off x="2173003" y="787180"/>
            <a:ext cx="7242251" cy="5736931"/>
            <a:chOff x="2438727" y="560534"/>
            <a:chExt cx="7242251" cy="57369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01E160-9426-4C6E-A2DF-59C2AD99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8050" y="2715451"/>
              <a:ext cx="3065977" cy="2714411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F65E8C2-751E-4B7C-A19D-61F2200F5871}"/>
                </a:ext>
              </a:extLst>
            </p:cNvPr>
            <p:cNvSpPr/>
            <p:nvPr/>
          </p:nvSpPr>
          <p:spPr>
            <a:xfrm>
              <a:off x="2562225" y="560534"/>
              <a:ext cx="1733550" cy="1687975"/>
            </a:xfrm>
            <a:prstGeom prst="roundRect">
              <a:avLst>
                <a:gd name="adj" fmla="val 833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42DA63-77AC-48BC-BB47-9627C4F4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0953" y="1388333"/>
              <a:ext cx="3485860" cy="1458290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BC7780-EAF4-43CB-A4EA-773932D3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2051" y="4583842"/>
              <a:ext cx="1276350" cy="1190625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66B0C80-9DD3-4C21-B1D7-0D9CF6C951F0}"/>
                </a:ext>
              </a:extLst>
            </p:cNvPr>
            <p:cNvSpPr/>
            <p:nvPr/>
          </p:nvSpPr>
          <p:spPr>
            <a:xfrm>
              <a:off x="5191125" y="5562600"/>
              <a:ext cx="962025" cy="423215"/>
            </a:xfrm>
            <a:custGeom>
              <a:avLst/>
              <a:gdLst>
                <a:gd name="connsiteX0" fmla="*/ 962025 w 962025"/>
                <a:gd name="connsiteY0" fmla="*/ 0 h 423215"/>
                <a:gd name="connsiteX1" fmla="*/ 628650 w 962025"/>
                <a:gd name="connsiteY1" fmla="*/ 409575 h 423215"/>
                <a:gd name="connsiteX2" fmla="*/ 0 w 962025"/>
                <a:gd name="connsiteY2" fmla="*/ 285750 h 42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2025" h="423215">
                  <a:moveTo>
                    <a:pt x="962025" y="0"/>
                  </a:moveTo>
                  <a:cubicBezTo>
                    <a:pt x="875506" y="180975"/>
                    <a:pt x="788987" y="361950"/>
                    <a:pt x="628650" y="409575"/>
                  </a:cubicBezTo>
                  <a:cubicBezTo>
                    <a:pt x="468313" y="457200"/>
                    <a:pt x="234156" y="371475"/>
                    <a:pt x="0" y="28575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9535FDC-85A3-4BFD-BACD-1290671A4243}"/>
                </a:ext>
              </a:extLst>
            </p:cNvPr>
            <p:cNvSpPr/>
            <p:nvPr/>
          </p:nvSpPr>
          <p:spPr>
            <a:xfrm rot="602946">
              <a:off x="3843006" y="3107729"/>
              <a:ext cx="2436742" cy="1473979"/>
            </a:xfrm>
            <a:custGeom>
              <a:avLst/>
              <a:gdLst>
                <a:gd name="connsiteX0" fmla="*/ 2441985 w 2441985"/>
                <a:gd name="connsiteY0" fmla="*/ 1819275 h 1819275"/>
                <a:gd name="connsiteX1" fmla="*/ 232185 w 2441985"/>
                <a:gd name="connsiteY1" fmla="*/ 1133475 h 1819275"/>
                <a:gd name="connsiteX2" fmla="*/ 175035 w 2441985"/>
                <a:gd name="connsiteY2" fmla="*/ 0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985" h="1819275">
                  <a:moveTo>
                    <a:pt x="2441985" y="1819275"/>
                  </a:moveTo>
                  <a:cubicBezTo>
                    <a:pt x="1525997" y="1627981"/>
                    <a:pt x="610010" y="1436687"/>
                    <a:pt x="232185" y="1133475"/>
                  </a:cubicBezTo>
                  <a:cubicBezTo>
                    <a:pt x="-145640" y="830262"/>
                    <a:pt x="14697" y="415131"/>
                    <a:pt x="175035" y="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01F762-628C-42BE-B398-5E6292DABC19}"/>
                </a:ext>
              </a:extLst>
            </p:cNvPr>
            <p:cNvSpPr txBox="1"/>
            <p:nvPr/>
          </p:nvSpPr>
          <p:spPr>
            <a:xfrm>
              <a:off x="6017060" y="560535"/>
              <a:ext cx="3089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all new MeshCentral Assistant is a Windows tool that monitor and manage the MeshAgent and can be used to request help.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5F43B3-1D4D-4246-8B1D-CF74768970C9}"/>
                </a:ext>
              </a:extLst>
            </p:cNvPr>
            <p:cNvSpPr txBox="1"/>
            <p:nvPr/>
          </p:nvSpPr>
          <p:spPr>
            <a:xfrm>
              <a:off x="6536813" y="5651134"/>
              <a:ext cx="2634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Assistant runs on the Windows tray icon bar and monitors the state of the MeshAgent.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3C440B4-CB17-44FA-BEF3-D6AC04A0BD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6500" y="5440928"/>
              <a:ext cx="394152" cy="333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FFF44E-EB43-4052-ADE1-24AE29C16756}"/>
                </a:ext>
              </a:extLst>
            </p:cNvPr>
            <p:cNvSpPr txBox="1"/>
            <p:nvPr/>
          </p:nvSpPr>
          <p:spPr>
            <a:xfrm>
              <a:off x="2438727" y="4196483"/>
              <a:ext cx="1483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Right-click on the tray icon to perform quick operations.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A7194CE-1030-44B2-962A-CE12DDC0FD82}"/>
                </a:ext>
              </a:extLst>
            </p:cNvPr>
            <p:cNvCxnSpPr/>
            <p:nvPr/>
          </p:nvCxnSpPr>
          <p:spPr>
            <a:xfrm>
              <a:off x="3445348" y="4842814"/>
              <a:ext cx="526577" cy="3363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7443C-D5D5-4FD0-BFB2-A8D7961E6111}"/>
                </a:ext>
              </a:extLst>
            </p:cNvPr>
            <p:cNvSpPr txBox="1"/>
            <p:nvPr/>
          </p:nvSpPr>
          <p:spPr>
            <a:xfrm>
              <a:off x="8036926" y="4135776"/>
              <a:ext cx="16440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Click on the “Request Help” button to notify the MeshCentral server that help is needed.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4B568E-BF26-4476-8D9B-E6FA3AF530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127" y="4467225"/>
              <a:ext cx="638173" cy="375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0508FB-A1FF-4C87-90D1-25E4BFC0FD95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6915150" y="1206866"/>
              <a:ext cx="646540" cy="18087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A95E08-AB79-48C9-AE66-0FDBBE583A6D}"/>
                </a:ext>
              </a:extLst>
            </p:cNvPr>
            <p:cNvSpPr txBox="1"/>
            <p:nvPr/>
          </p:nvSpPr>
          <p:spPr>
            <a:xfrm>
              <a:off x="2663817" y="579584"/>
              <a:ext cx="15440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MeshCentral</a:t>
              </a:r>
            </a:p>
            <a:p>
              <a:pPr algn="ctr"/>
              <a:r>
                <a:rPr lang="en-US" sz="1600" b="1" dirty="0"/>
                <a:t>Assistant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4D3C35-DB42-418E-9498-7518D6535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690" y="1850605"/>
              <a:ext cx="1644052" cy="2063124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2351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86442D0-F330-4841-8DA6-46DE5C0F945C}"/>
              </a:ext>
            </a:extLst>
          </p:cNvPr>
          <p:cNvGrpSpPr/>
          <p:nvPr/>
        </p:nvGrpSpPr>
        <p:grpSpPr>
          <a:xfrm>
            <a:off x="2736177" y="833228"/>
            <a:ext cx="7644056" cy="4847296"/>
            <a:chOff x="2736177" y="833228"/>
            <a:chExt cx="7644056" cy="4847296"/>
          </a:xfrm>
        </p:grpSpPr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EBC174BC-7F72-482B-83F1-B388A8BA8D19}"/>
                </a:ext>
              </a:extLst>
            </p:cNvPr>
            <p:cNvSpPr/>
            <p:nvPr/>
          </p:nvSpPr>
          <p:spPr bwMode="auto">
            <a:xfrm>
              <a:off x="4896684" y="2312112"/>
              <a:ext cx="1333922" cy="54743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System Tray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User Interface</a:t>
              </a:r>
            </a:p>
          </p:txBody>
        </p:sp>
        <p:pic>
          <p:nvPicPr>
            <p:cNvPr id="4" name="Picture 3" descr="servercloud.png">
              <a:extLst>
                <a:ext uri="{FF2B5EF4-FFF2-40B4-BE49-F238E27FC236}">
                  <a16:creationId xmlns:a16="http://schemas.microsoft.com/office/drawing/2014/main" id="{00B41E37-4B49-4625-A541-731BDC93D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39681" y="2843665"/>
              <a:ext cx="2340552" cy="2513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8CFBB4-B075-4991-B960-83EFED47D93E}"/>
                </a:ext>
              </a:extLst>
            </p:cNvPr>
            <p:cNvSpPr txBox="1"/>
            <p:nvPr/>
          </p:nvSpPr>
          <p:spPr>
            <a:xfrm>
              <a:off x="8166242" y="2690296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6" name="Rounded Rectangle 2">
              <a:extLst>
                <a:ext uri="{FF2B5EF4-FFF2-40B4-BE49-F238E27FC236}">
                  <a16:creationId xmlns:a16="http://schemas.microsoft.com/office/drawing/2014/main" id="{2A6104E5-93AA-4D5F-8F17-B76EC362143F}"/>
                </a:ext>
              </a:extLst>
            </p:cNvPr>
            <p:cNvSpPr/>
            <p:nvPr/>
          </p:nvSpPr>
          <p:spPr bwMode="auto">
            <a:xfrm>
              <a:off x="4896685" y="2943085"/>
              <a:ext cx="1333922" cy="54743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Build-in Agent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44AB76-C1C8-4847-94ED-843239F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6008588" y="3268497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8F90C804-3EF3-4E2A-8448-401CFE166908}"/>
                </a:ext>
              </a:extLst>
            </p:cNvPr>
            <p:cNvSpPr/>
            <p:nvPr/>
          </p:nvSpPr>
          <p:spPr bwMode="auto">
            <a:xfrm>
              <a:off x="4896685" y="4371835"/>
              <a:ext cx="1333922" cy="54743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Background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MeshAgent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5C8C4E-7335-470E-830E-D5C4B7529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6008588" y="4697247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2573BC-0A6D-43B6-96CD-2227E7B4455D}"/>
                </a:ext>
              </a:extLst>
            </p:cNvPr>
            <p:cNvSpPr/>
            <p:nvPr/>
          </p:nvSpPr>
          <p:spPr>
            <a:xfrm>
              <a:off x="4600645" y="2066926"/>
              <a:ext cx="1995778" cy="1758430"/>
            </a:xfrm>
            <a:prstGeom prst="roundRect">
              <a:avLst/>
            </a:prstGeom>
            <a:noFill/>
            <a:ln w="47625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81C8A6-B1FB-4471-9C85-5F3405DB4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99"/>
            <a:stretch/>
          </p:blipFill>
          <p:spPr>
            <a:xfrm>
              <a:off x="2736177" y="1181803"/>
              <a:ext cx="1995778" cy="2260617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881282-BD1E-4F08-A25D-F247FF903F1C}"/>
                </a:ext>
              </a:extLst>
            </p:cNvPr>
            <p:cNvSpPr/>
            <p:nvPr/>
          </p:nvSpPr>
          <p:spPr>
            <a:xfrm>
              <a:off x="3744554" y="3619500"/>
              <a:ext cx="987401" cy="962025"/>
            </a:xfrm>
            <a:custGeom>
              <a:avLst/>
              <a:gdLst>
                <a:gd name="connsiteX0" fmla="*/ 198796 w 817921"/>
                <a:gd name="connsiteY0" fmla="*/ 0 h 962025"/>
                <a:gd name="connsiteX1" fmla="*/ 36871 w 817921"/>
                <a:gd name="connsiteY1" fmla="*/ 628650 h 962025"/>
                <a:gd name="connsiteX2" fmla="*/ 817921 w 817921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7921" h="962025">
                  <a:moveTo>
                    <a:pt x="198796" y="0"/>
                  </a:moveTo>
                  <a:cubicBezTo>
                    <a:pt x="66240" y="234156"/>
                    <a:pt x="-66316" y="468313"/>
                    <a:pt x="36871" y="628650"/>
                  </a:cubicBezTo>
                  <a:cubicBezTo>
                    <a:pt x="140058" y="788987"/>
                    <a:pt x="478989" y="875506"/>
                    <a:pt x="817921" y="962025"/>
                  </a:cubicBezTo>
                </a:path>
              </a:pathLst>
            </a:custGeom>
            <a:noFill/>
            <a:ln w="6032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C4860DD-19B6-4BC5-8B65-2D7131F7C2BA}"/>
                </a:ext>
              </a:extLst>
            </p:cNvPr>
            <p:cNvSpPr/>
            <p:nvPr/>
          </p:nvSpPr>
          <p:spPr>
            <a:xfrm>
              <a:off x="6867852" y="3031874"/>
              <a:ext cx="996840" cy="369851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EE285B9-9CB8-4C20-A506-8A53E50513FE}"/>
                </a:ext>
              </a:extLst>
            </p:cNvPr>
            <p:cNvSpPr/>
            <p:nvPr/>
          </p:nvSpPr>
          <p:spPr>
            <a:xfrm>
              <a:off x="6867852" y="4460624"/>
              <a:ext cx="996840" cy="369851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20021B-F4A3-4CE9-BC1C-50BD1E5C71A1}"/>
                </a:ext>
              </a:extLst>
            </p:cNvPr>
            <p:cNvSpPr txBox="1"/>
            <p:nvPr/>
          </p:nvSpPr>
          <p:spPr>
            <a:xfrm>
              <a:off x="2830711" y="5034193"/>
              <a:ext cx="2486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MeshCentral Assistant</a:t>
              </a:r>
              <a:r>
                <a:rPr lang="en-US" sz="1200" dirty="0"/>
                <a:t> will connect to and monitor background MeshCentral Agents.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11399B-3F69-404B-989A-75E0CD156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995" y="4550042"/>
              <a:ext cx="299259" cy="484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ADAC90-41D7-4AD0-8E38-E50D38AE0961}"/>
                </a:ext>
              </a:extLst>
            </p:cNvPr>
            <p:cNvSpPr txBox="1"/>
            <p:nvPr/>
          </p:nvSpPr>
          <p:spPr>
            <a:xfrm>
              <a:off x="5743787" y="971727"/>
              <a:ext cx="3158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MeshCentral Assistant</a:t>
              </a:r>
              <a:r>
                <a:rPr lang="en-US" sz="1200" dirty="0"/>
                <a:t> now has it’s own built-in agent code and can connect directly to MeshCentral when requested by the user.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8A4333C-2846-4F80-B1AD-766314AA4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3477" y="1694743"/>
              <a:ext cx="1009802" cy="1335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9AFB31-B9DC-4FB9-9A84-5ECB14FFC877}"/>
                </a:ext>
              </a:extLst>
            </p:cNvPr>
            <p:cNvSpPr txBox="1"/>
            <p:nvPr/>
          </p:nvSpPr>
          <p:spPr>
            <a:xfrm rot="1025289">
              <a:off x="8636760" y="833228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13592C-AAC5-47A5-8629-44E4409F6294}"/>
                </a:ext>
              </a:extLst>
            </p:cNvPr>
            <p:cNvSpPr txBox="1"/>
            <p:nvPr/>
          </p:nvSpPr>
          <p:spPr>
            <a:xfrm>
              <a:off x="6763641" y="3401725"/>
              <a:ext cx="11192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</a:rPr>
                <a:t>Remote User Support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AA4601-C32F-4CA2-8CD8-AB4A7556A767}"/>
                </a:ext>
              </a:extLst>
            </p:cNvPr>
            <p:cNvSpPr txBox="1"/>
            <p:nvPr/>
          </p:nvSpPr>
          <p:spPr>
            <a:xfrm>
              <a:off x="6692690" y="4848639"/>
              <a:ext cx="1359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</a:rPr>
                <a:t>Remote Device Management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FD74E6-2B8A-4056-AF46-FFA56CDDF6F1}"/>
                </a:ext>
              </a:extLst>
            </p:cNvPr>
            <p:cNvSpPr txBox="1"/>
            <p:nvPr/>
          </p:nvSpPr>
          <p:spPr>
            <a:xfrm>
              <a:off x="8136220" y="4987138"/>
              <a:ext cx="2085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can be used for device management and on-demand user support.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995EA-4401-49C5-9D7B-5B82C3B9E020}"/>
                </a:ext>
              </a:extLst>
            </p:cNvPr>
            <p:cNvSpPr txBox="1"/>
            <p:nvPr/>
          </p:nvSpPr>
          <p:spPr>
            <a:xfrm>
              <a:off x="4600645" y="1738678"/>
              <a:ext cx="19957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75000"/>
                    </a:schemeClr>
                  </a:solidFill>
                </a:rPr>
                <a:t>MeshCentral Assistant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48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Features</a:t>
            </a:r>
          </a:p>
        </p:txBody>
      </p:sp>
    </p:spTree>
    <p:extLst>
      <p:ext uri="{BB962C8B-B14F-4D97-AF65-F5344CB8AC3E}">
        <p14:creationId xmlns:p14="http://schemas.microsoft.com/office/powerpoint/2010/main" val="28466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EDCA1A6-D6EA-4859-B10D-CE3FEDB0BD7C}"/>
              </a:ext>
            </a:extLst>
          </p:cNvPr>
          <p:cNvGrpSpPr/>
          <p:nvPr/>
        </p:nvGrpSpPr>
        <p:grpSpPr>
          <a:xfrm>
            <a:off x="2447308" y="933344"/>
            <a:ext cx="6943727" cy="4680780"/>
            <a:chOff x="2447308" y="933344"/>
            <a:chExt cx="6943727" cy="4680780"/>
          </a:xfrm>
        </p:grpSpPr>
        <p:pic>
          <p:nvPicPr>
            <p:cNvPr id="3" name="Picture 2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56631E90-EC3F-450C-8BE5-23A0FD0A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119" y="1992111"/>
              <a:ext cx="1140093" cy="1140093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17BB1ECF-7AE2-4BAB-B28C-BCD08557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930" y="3908976"/>
              <a:ext cx="951105" cy="95110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11400CD-AE0B-4740-A036-5F45AB90594E}"/>
                </a:ext>
              </a:extLst>
            </p:cNvPr>
            <p:cNvSpPr/>
            <p:nvPr/>
          </p:nvSpPr>
          <p:spPr>
            <a:xfrm>
              <a:off x="4196096" y="2916664"/>
              <a:ext cx="3326164" cy="384029"/>
            </a:xfrm>
            <a:custGeom>
              <a:avLst/>
              <a:gdLst>
                <a:gd name="connsiteX0" fmla="*/ 0 w 1819275"/>
                <a:gd name="connsiteY0" fmla="*/ 161925 h 210048"/>
                <a:gd name="connsiteX1" fmla="*/ 1190625 w 1819275"/>
                <a:gd name="connsiteY1" fmla="*/ 200025 h 210048"/>
                <a:gd name="connsiteX2" fmla="*/ 1819275 w 1819275"/>
                <a:gd name="connsiteY2" fmla="*/ 0 h 21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9275" h="210048">
                  <a:moveTo>
                    <a:pt x="0" y="161925"/>
                  </a:moveTo>
                  <a:cubicBezTo>
                    <a:pt x="443706" y="194468"/>
                    <a:pt x="887413" y="227012"/>
                    <a:pt x="1190625" y="200025"/>
                  </a:cubicBezTo>
                  <a:cubicBezTo>
                    <a:pt x="1493837" y="173038"/>
                    <a:pt x="1656556" y="86519"/>
                    <a:pt x="1819275" y="0"/>
                  </a:cubicBezTo>
                </a:path>
              </a:pathLst>
            </a:custGeom>
            <a:noFill/>
            <a:ln w="793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CDCC2E5-0B84-4C5F-A73C-39725E727E9B}"/>
                </a:ext>
              </a:extLst>
            </p:cNvPr>
            <p:cNvSpPr/>
            <p:nvPr/>
          </p:nvSpPr>
          <p:spPr>
            <a:xfrm>
              <a:off x="4405070" y="3613243"/>
              <a:ext cx="4196888" cy="713993"/>
            </a:xfrm>
            <a:custGeom>
              <a:avLst/>
              <a:gdLst>
                <a:gd name="connsiteX0" fmla="*/ 0 w 2295525"/>
                <a:gd name="connsiteY0" fmla="*/ 0 h 390525"/>
                <a:gd name="connsiteX1" fmla="*/ 1381125 w 2295525"/>
                <a:gd name="connsiteY1" fmla="*/ 76200 h 390525"/>
                <a:gd name="connsiteX2" fmla="*/ 2295525 w 2295525"/>
                <a:gd name="connsiteY2" fmla="*/ 3905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5525" h="390525">
                  <a:moveTo>
                    <a:pt x="0" y="0"/>
                  </a:moveTo>
                  <a:cubicBezTo>
                    <a:pt x="499269" y="5556"/>
                    <a:pt x="998538" y="11113"/>
                    <a:pt x="1381125" y="76200"/>
                  </a:cubicBezTo>
                  <a:cubicBezTo>
                    <a:pt x="1763712" y="141287"/>
                    <a:pt x="2029618" y="265906"/>
                    <a:pt x="2295525" y="390525"/>
                  </a:cubicBezTo>
                </a:path>
              </a:pathLst>
            </a:custGeom>
            <a:noFill/>
            <a:ln w="793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0CF23E63-8931-4892-97A8-07FE554DB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91416" y="2179095"/>
              <a:ext cx="2405552" cy="2583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8BC721-3056-4766-AF7C-7DCB909A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213" y="3513193"/>
              <a:ext cx="951105" cy="95110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FEB527-50A1-4C96-9AE0-78DC2637D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308" y="2149774"/>
              <a:ext cx="2744108" cy="25584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E29B55-F967-4D85-869D-749A302B7EA0}"/>
                </a:ext>
              </a:extLst>
            </p:cNvPr>
            <p:cNvSpPr txBox="1"/>
            <p:nvPr/>
          </p:nvSpPr>
          <p:spPr>
            <a:xfrm>
              <a:off x="5859178" y="1646250"/>
              <a:ext cx="20981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>
                      <a:lumMod val="75000"/>
                    </a:schemeClr>
                  </a:solidFill>
                </a:rPr>
                <a:t>“Map my local TCP port 888 to this remote computer’s port 80.“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3633CB-B09A-453A-89CE-AF3E5DA18DEB}"/>
                </a:ext>
              </a:extLst>
            </p:cNvPr>
            <p:cNvCxnSpPr>
              <a:cxnSpLocks/>
            </p:cNvCxnSpPr>
            <p:nvPr/>
          </p:nvCxnSpPr>
          <p:spPr>
            <a:xfrm>
              <a:off x="7227213" y="2147293"/>
              <a:ext cx="546129" cy="414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E609AF-B2EA-46B6-B9D5-DD9E387FBF35}"/>
                </a:ext>
              </a:extLst>
            </p:cNvPr>
            <p:cNvSpPr txBox="1"/>
            <p:nvPr/>
          </p:nvSpPr>
          <p:spPr>
            <a:xfrm>
              <a:off x="6137313" y="4929322"/>
              <a:ext cx="209815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>
                      <a:lumMod val="75000"/>
                    </a:schemeClr>
                  </a:solidFill>
                </a:rPr>
                <a:t>“Map my local TCP port 888 to IP address 192.168.1.1 going thru this remote computer.“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AA5211-DBD4-4F7D-AFB0-84A080211802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7186391" y="4464298"/>
              <a:ext cx="410577" cy="465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803250-EAAC-41F0-A131-C3075BD25FC1}"/>
                </a:ext>
              </a:extLst>
            </p:cNvPr>
            <p:cNvSpPr txBox="1"/>
            <p:nvPr/>
          </p:nvSpPr>
          <p:spPr>
            <a:xfrm>
              <a:off x="3050783" y="1087744"/>
              <a:ext cx="254713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Router for macOS allows users to map TCP ports across networks thru the MeshCentral server.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ABAF2B-8C4D-41F6-83B1-A33A218D80CB}"/>
                </a:ext>
              </a:extLst>
            </p:cNvPr>
            <p:cNvCxnSpPr/>
            <p:nvPr/>
          </p:nvCxnSpPr>
          <p:spPr>
            <a:xfrm flipH="1">
              <a:off x="3914775" y="1743735"/>
              <a:ext cx="409575" cy="632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F46636-0042-4720-BF55-309426B60F3E}"/>
                </a:ext>
              </a:extLst>
            </p:cNvPr>
            <p:cNvSpPr txBox="1"/>
            <p:nvPr/>
          </p:nvSpPr>
          <p:spPr>
            <a:xfrm rot="1094921">
              <a:off x="5221887" y="933344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3B701D-31E3-4E72-866A-C6C0E2C7F73C}"/>
                </a:ext>
              </a:extLst>
            </p:cNvPr>
            <p:cNvSpPr txBox="1"/>
            <p:nvPr/>
          </p:nvSpPr>
          <p:spPr>
            <a:xfrm>
              <a:off x="3065641" y="4844683"/>
              <a:ext cx="25471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Both TCP normal port maps and relay port mappings are supported. You can, for example, SSH to a remote computer or access a home router’s web page.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A6EC8B-B61D-4489-BBB5-8E6FC9297629}"/>
                </a:ext>
              </a:extLst>
            </p:cNvPr>
            <p:cNvCxnSpPr/>
            <p:nvPr/>
          </p:nvCxnSpPr>
          <p:spPr>
            <a:xfrm flipV="1">
              <a:off x="4849400" y="3775776"/>
              <a:ext cx="379014" cy="1078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495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18E6E87-B05E-49E0-B4C9-5D52421D88F0}"/>
              </a:ext>
            </a:extLst>
          </p:cNvPr>
          <p:cNvGrpSpPr/>
          <p:nvPr/>
        </p:nvGrpSpPr>
        <p:grpSpPr>
          <a:xfrm>
            <a:off x="2469753" y="387927"/>
            <a:ext cx="7252493" cy="6110076"/>
            <a:chOff x="2469753" y="387927"/>
            <a:chExt cx="7252493" cy="6110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D13A77-7247-4B57-B33C-2F40AC51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9753" y="1229669"/>
              <a:ext cx="4066440" cy="4048943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90C403-75D9-4DFF-A87A-7477C591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5806" y="2634632"/>
              <a:ext cx="4066440" cy="3279048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BFA5C2-C041-4DDD-9721-BDE3FB7B59A6}"/>
                </a:ext>
              </a:extLst>
            </p:cNvPr>
            <p:cNvSpPr txBox="1"/>
            <p:nvPr/>
          </p:nvSpPr>
          <p:spPr>
            <a:xfrm>
              <a:off x="6096000" y="535951"/>
              <a:ext cx="2357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multi-desktop view now has both </a:t>
              </a:r>
              <a:r>
                <a:rPr lang="en-US" sz="1100" b="1" dirty="0"/>
                <a:t>fixed width</a:t>
              </a:r>
              <a:r>
                <a:rPr lang="en-US" sz="1100" dirty="0"/>
                <a:t> and </a:t>
              </a:r>
              <a:r>
                <a:rPr lang="en-US" sz="1100" b="1" dirty="0"/>
                <a:t>variable width</a:t>
              </a:r>
              <a:r>
                <a:rPr lang="en-US" sz="1100" dirty="0"/>
                <a:t> views.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217C88-F2AF-42D5-AAF8-D3C0EB996FE8}"/>
                </a:ext>
              </a:extLst>
            </p:cNvPr>
            <p:cNvSpPr/>
            <p:nvPr/>
          </p:nvSpPr>
          <p:spPr>
            <a:xfrm>
              <a:off x="6133491" y="1753688"/>
              <a:ext cx="459852" cy="312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2A66BB-25B7-4384-8883-B945C8108ED4}"/>
                </a:ext>
              </a:extLst>
            </p:cNvPr>
            <p:cNvSpPr txBox="1"/>
            <p:nvPr/>
          </p:nvSpPr>
          <p:spPr>
            <a:xfrm>
              <a:off x="6977400" y="1943023"/>
              <a:ext cx="2643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 variable width view, device with multiple monitors will show up very wide.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D3B061-4E37-4189-B38F-B3B73582CF3F}"/>
                </a:ext>
              </a:extLst>
            </p:cNvPr>
            <p:cNvCxnSpPr/>
            <p:nvPr/>
          </p:nvCxnSpPr>
          <p:spPr>
            <a:xfrm flipH="1">
              <a:off x="7115175" y="2349283"/>
              <a:ext cx="573851" cy="1613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F874FE-119A-497E-9E39-FE16AC9B9B4E}"/>
                </a:ext>
              </a:extLst>
            </p:cNvPr>
            <p:cNvSpPr txBox="1"/>
            <p:nvPr/>
          </p:nvSpPr>
          <p:spPr>
            <a:xfrm>
              <a:off x="6367432" y="6236393"/>
              <a:ext cx="26431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An Android phone is narrow as expected.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7BAA99D-1F05-43BF-B7BD-6250270FB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2900" y="5539334"/>
              <a:ext cx="571500" cy="697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A8088C-A8D1-4524-9785-E95FFB50F9EB}"/>
                </a:ext>
              </a:extLst>
            </p:cNvPr>
            <p:cNvSpPr txBox="1"/>
            <p:nvPr/>
          </p:nvSpPr>
          <p:spPr>
            <a:xfrm>
              <a:off x="2767334" y="5587781"/>
              <a:ext cx="22530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Fixed width mode makes for easy device organization, but the display aspect ratio is distorted.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6FAF1A-AEB9-426F-8528-F9CFB15B9E1C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3893872" y="5048250"/>
              <a:ext cx="335229" cy="539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3C07A2A-D5D0-4013-BA00-AF00F0D9B568}"/>
                </a:ext>
              </a:extLst>
            </p:cNvPr>
            <p:cNvSpPr/>
            <p:nvPr/>
          </p:nvSpPr>
          <p:spPr>
            <a:xfrm>
              <a:off x="6679676" y="1008427"/>
              <a:ext cx="595447" cy="847725"/>
            </a:xfrm>
            <a:custGeom>
              <a:avLst/>
              <a:gdLst>
                <a:gd name="connsiteX0" fmla="*/ 361950 w 595447"/>
                <a:gd name="connsiteY0" fmla="*/ 0 h 847725"/>
                <a:gd name="connsiteX1" fmla="*/ 581025 w 595447"/>
                <a:gd name="connsiteY1" fmla="*/ 552450 h 847725"/>
                <a:gd name="connsiteX2" fmla="*/ 0 w 595447"/>
                <a:gd name="connsiteY2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447" h="847725">
                  <a:moveTo>
                    <a:pt x="361950" y="0"/>
                  </a:moveTo>
                  <a:cubicBezTo>
                    <a:pt x="501650" y="205581"/>
                    <a:pt x="641350" y="411163"/>
                    <a:pt x="581025" y="552450"/>
                  </a:cubicBezTo>
                  <a:cubicBezTo>
                    <a:pt x="520700" y="693737"/>
                    <a:pt x="260350" y="770731"/>
                    <a:pt x="0" y="847725"/>
                  </a:cubicBezTo>
                </a:path>
              </a:pathLst>
            </a:custGeom>
            <a:noFill/>
            <a:ln w="7302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D7BDFE-F810-459D-B0C9-482CD8BA502E}"/>
                </a:ext>
              </a:extLst>
            </p:cNvPr>
            <p:cNvSpPr txBox="1"/>
            <p:nvPr/>
          </p:nvSpPr>
          <p:spPr>
            <a:xfrm rot="841718">
              <a:off x="8138977" y="387927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2B40F5-7FA8-4355-B2F9-B136A2480BE2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3181350" y="2905125"/>
            <a:ext cx="712522" cy="268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89679" y="889615"/>
            <a:ext cx="8196345" cy="5018872"/>
            <a:chOff x="1504487" y="842962"/>
            <a:chExt cx="8196345" cy="50188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184" y="842962"/>
              <a:ext cx="3192936" cy="3814107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382" y="1643706"/>
              <a:ext cx="3536468" cy="421812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504487" y="1005929"/>
              <a:ext cx="16722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Once connected, WebRTC</a:t>
              </a:r>
              <a:br>
                <a:rPr lang="en-US" sz="1100" dirty="0"/>
              </a:br>
              <a:r>
                <a:rPr lang="en-US" sz="1100" dirty="0"/>
                <a:t>will be setup for direct</a:t>
              </a:r>
              <a:br>
                <a:rPr lang="en-US" sz="1100" dirty="0"/>
              </a:br>
              <a:r>
                <a:rPr lang="en-US" sz="1100" dirty="0"/>
                <a:t>browser-to-browser</a:t>
              </a:r>
              <a:br>
                <a:rPr lang="en-US" sz="1100" dirty="0"/>
              </a:br>
              <a:r>
                <a:rPr lang="en-US" sz="1100" dirty="0"/>
                <a:t>connection.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056206" y="1807904"/>
              <a:ext cx="1134670" cy="2392622"/>
            </a:xfrm>
            <a:custGeom>
              <a:avLst/>
              <a:gdLst>
                <a:gd name="connsiteX0" fmla="*/ 312389 w 902939"/>
                <a:gd name="connsiteY0" fmla="*/ 0 h 3686175"/>
                <a:gd name="connsiteX1" fmla="*/ 26639 w 902939"/>
                <a:gd name="connsiteY1" fmla="*/ 2943225 h 3686175"/>
                <a:gd name="connsiteX2" fmla="*/ 902939 w 902939"/>
                <a:gd name="connsiteY2" fmla="*/ 3686175 h 36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939" h="3686175">
                  <a:moveTo>
                    <a:pt x="312389" y="0"/>
                  </a:moveTo>
                  <a:cubicBezTo>
                    <a:pt x="120301" y="1164431"/>
                    <a:pt x="-71786" y="2328863"/>
                    <a:pt x="26639" y="2943225"/>
                  </a:cubicBezTo>
                  <a:cubicBezTo>
                    <a:pt x="125064" y="3557587"/>
                    <a:pt x="514001" y="3621881"/>
                    <a:pt x="902939" y="3686175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5544" y="1005928"/>
              <a:ext cx="16482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In addition to file transfer</a:t>
              </a:r>
            </a:p>
            <a:p>
              <a:pPr algn="ctr"/>
              <a:r>
                <a:rPr lang="en-US" sz="1100" dirty="0"/>
                <a:t>if WebRTC is successful,</a:t>
              </a:r>
            </a:p>
            <a:p>
              <a:pPr algn="ctr"/>
              <a:r>
                <a:rPr lang="en-US" sz="1100" dirty="0"/>
                <a:t>the audio/video icons</a:t>
              </a:r>
              <a:br>
                <a:rPr lang="en-US" sz="1100" dirty="0"/>
              </a:br>
              <a:r>
                <a:rPr lang="en-US" sz="1100" dirty="0"/>
                <a:t>will appear.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600325" y="4362450"/>
              <a:ext cx="1200150" cy="825122"/>
            </a:xfrm>
            <a:custGeom>
              <a:avLst/>
              <a:gdLst>
                <a:gd name="connsiteX0" fmla="*/ 0 w 1200150"/>
                <a:gd name="connsiteY0" fmla="*/ 714375 h 964602"/>
                <a:gd name="connsiteX1" fmla="*/ 771525 w 1200150"/>
                <a:gd name="connsiteY1" fmla="*/ 923925 h 964602"/>
                <a:gd name="connsiteX2" fmla="*/ 1200150 w 1200150"/>
                <a:gd name="connsiteY2" fmla="*/ 0 h 96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964602">
                  <a:moveTo>
                    <a:pt x="0" y="714375"/>
                  </a:moveTo>
                  <a:cubicBezTo>
                    <a:pt x="285750" y="878681"/>
                    <a:pt x="571500" y="1042988"/>
                    <a:pt x="771525" y="923925"/>
                  </a:cubicBezTo>
                  <a:cubicBezTo>
                    <a:pt x="971550" y="804863"/>
                    <a:pt x="1085850" y="402431"/>
                    <a:pt x="1200150" y="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Fil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69385">
              <a:off x="2361101" y="4764503"/>
              <a:ext cx="546250" cy="546250"/>
            </a:xfrm>
            <a:prstGeom prst="rect">
              <a:avLst/>
            </a:prstGeom>
            <a:noFill/>
            <a:effectLst>
              <a:outerShdw blurRad="139700" dist="38100" dir="5400000" sx="105000" sy="105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56205" y="5382030"/>
              <a:ext cx="11945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Drag &amp; drop a file</a:t>
              </a:r>
              <a:br>
                <a:rPr lang="en-US" sz="1100" dirty="0"/>
              </a:br>
              <a:r>
                <a:rPr lang="en-US" sz="1100" dirty="0"/>
                <a:t>to send it over.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39049" y="4165542"/>
              <a:ext cx="20617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Once received, click on the file</a:t>
              </a:r>
              <a:br>
                <a:rPr lang="en-US" sz="1100" dirty="0"/>
              </a:br>
              <a:r>
                <a:rPr lang="en-US" sz="1100" dirty="0"/>
                <a:t>to save it on the local computer.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12336" y="2421455"/>
              <a:ext cx="12522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Local and remote</a:t>
              </a:r>
              <a:br>
                <a:rPr lang="en-US" sz="1100" dirty="0"/>
              </a:br>
              <a:r>
                <a:rPr lang="en-US" sz="1100" dirty="0"/>
                <a:t>windows show the</a:t>
              </a:r>
              <a:br>
                <a:rPr lang="en-US" sz="1100" dirty="0"/>
              </a:br>
              <a:r>
                <a:rPr lang="en-US" sz="1100" dirty="0"/>
                <a:t>chat session</a:t>
              </a:r>
              <a:br>
                <a:rPr lang="en-US" sz="1100" dirty="0"/>
              </a:br>
              <a:r>
                <a:rPr lang="en-US" sz="1100" dirty="0"/>
                <a:t>in real time.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39049" y="3190896"/>
              <a:ext cx="638175" cy="404986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700294" y="4690334"/>
              <a:ext cx="638175" cy="824107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551112" y="1052162"/>
              <a:ext cx="1215025" cy="275597"/>
            </a:xfrm>
            <a:custGeom>
              <a:avLst/>
              <a:gdLst>
                <a:gd name="connsiteX0" fmla="*/ 1215025 w 1215025"/>
                <a:gd name="connsiteY0" fmla="*/ 275597 h 275597"/>
                <a:gd name="connsiteX1" fmla="*/ 513567 w 1215025"/>
                <a:gd name="connsiteY1" fmla="*/ 24 h 275597"/>
                <a:gd name="connsiteX2" fmla="*/ 0 w 1215025"/>
                <a:gd name="connsiteY2" fmla="*/ 263071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5025" h="275597">
                  <a:moveTo>
                    <a:pt x="1215025" y="275597"/>
                  </a:moveTo>
                  <a:cubicBezTo>
                    <a:pt x="965548" y="138854"/>
                    <a:pt x="716071" y="2112"/>
                    <a:pt x="513567" y="24"/>
                  </a:cubicBezTo>
                  <a:cubicBezTo>
                    <a:pt x="311063" y="-2064"/>
                    <a:pt x="155531" y="130503"/>
                    <a:pt x="0" y="263071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52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 of Social Media</a:t>
            </a:r>
          </a:p>
        </p:txBody>
      </p:sp>
    </p:spTree>
    <p:extLst>
      <p:ext uri="{BB962C8B-B14F-4D97-AF65-F5344CB8AC3E}">
        <p14:creationId xmlns:p14="http://schemas.microsoft.com/office/powerpoint/2010/main" val="266472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AD19CEF-7B89-4955-984A-6AFCCD805BBF}"/>
              </a:ext>
            </a:extLst>
          </p:cNvPr>
          <p:cNvGrpSpPr/>
          <p:nvPr/>
        </p:nvGrpSpPr>
        <p:grpSpPr>
          <a:xfrm>
            <a:off x="2416961" y="320416"/>
            <a:ext cx="7815495" cy="6057769"/>
            <a:chOff x="2416961" y="320416"/>
            <a:chExt cx="7815495" cy="60577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411CBA7-5E2F-4910-B320-7A70A8E42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531" y="1127515"/>
              <a:ext cx="5345182" cy="436087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58A937-E202-4310-BA58-4C5BAB1B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471" y="762000"/>
              <a:ext cx="2976579" cy="2147439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00C29F-02C1-484E-81B9-4E16EEE9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475" y="3612750"/>
              <a:ext cx="676275" cy="67627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3E73D3-1ABA-4DE4-B62A-F021A43309CC}"/>
                </a:ext>
              </a:extLst>
            </p:cNvPr>
            <p:cNvCxnSpPr>
              <a:cxnSpLocks/>
            </p:cNvCxnSpPr>
            <p:nvPr/>
          </p:nvCxnSpPr>
          <p:spPr>
            <a:xfrm>
              <a:off x="8197713" y="5143500"/>
              <a:ext cx="1181316" cy="447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7A3C95-8C7D-4D24-AEF6-FF3D2B0F1AA3}"/>
                </a:ext>
              </a:extLst>
            </p:cNvPr>
            <p:cNvCxnSpPr/>
            <p:nvPr/>
          </p:nvCxnSpPr>
          <p:spPr>
            <a:xfrm flipV="1">
              <a:off x="5525122" y="5143500"/>
              <a:ext cx="970928" cy="447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8D1E86-4FFC-4EA2-8622-1D2FE835893F}"/>
                </a:ext>
              </a:extLst>
            </p:cNvPr>
            <p:cNvCxnSpPr/>
            <p:nvPr/>
          </p:nvCxnSpPr>
          <p:spPr>
            <a:xfrm>
              <a:off x="8197713" y="5488386"/>
              <a:ext cx="1181316" cy="8897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4C9DF7-5CB8-4D1E-879B-B4476C6B7F5C}"/>
                </a:ext>
              </a:extLst>
            </p:cNvPr>
            <p:cNvCxnSpPr/>
            <p:nvPr/>
          </p:nvCxnSpPr>
          <p:spPr>
            <a:xfrm flipV="1">
              <a:off x="5525122" y="5470724"/>
              <a:ext cx="789953" cy="907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E704EF-665C-467B-8CE6-0C30A6301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86" t="91436"/>
            <a:stretch/>
          </p:blipFill>
          <p:spPr>
            <a:xfrm>
              <a:off x="5525122" y="5591175"/>
              <a:ext cx="3853907" cy="78701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873A44-23B1-49DC-8834-942E93FFC6E5}"/>
                </a:ext>
              </a:extLst>
            </p:cNvPr>
            <p:cNvSpPr/>
            <p:nvPr/>
          </p:nvSpPr>
          <p:spPr>
            <a:xfrm>
              <a:off x="7639050" y="4371975"/>
              <a:ext cx="1438275" cy="685732"/>
            </a:xfrm>
            <a:custGeom>
              <a:avLst/>
              <a:gdLst>
                <a:gd name="connsiteX0" fmla="*/ 0 w 1438275"/>
                <a:gd name="connsiteY0" fmla="*/ 438150 h 685732"/>
                <a:gd name="connsiteX1" fmla="*/ 1152525 w 1438275"/>
                <a:gd name="connsiteY1" fmla="*/ 666750 h 685732"/>
                <a:gd name="connsiteX2" fmla="*/ 1438275 w 1438275"/>
                <a:gd name="connsiteY2" fmla="*/ 0 h 6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275" h="685732">
                  <a:moveTo>
                    <a:pt x="0" y="438150"/>
                  </a:moveTo>
                  <a:cubicBezTo>
                    <a:pt x="456406" y="588962"/>
                    <a:pt x="912813" y="739775"/>
                    <a:pt x="1152525" y="666750"/>
                  </a:cubicBezTo>
                  <a:cubicBezTo>
                    <a:pt x="1392237" y="593725"/>
                    <a:pt x="1415256" y="296862"/>
                    <a:pt x="1438275" y="0"/>
                  </a:cubicBezTo>
                </a:path>
              </a:pathLst>
            </a:custGeom>
            <a:noFill/>
            <a:ln w="889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97B35-8E7B-42FD-8899-42CDE628023C}"/>
                </a:ext>
              </a:extLst>
            </p:cNvPr>
            <p:cNvSpPr/>
            <p:nvPr/>
          </p:nvSpPr>
          <p:spPr>
            <a:xfrm>
              <a:off x="8505824" y="2428875"/>
              <a:ext cx="752475" cy="1066800"/>
            </a:xfrm>
            <a:custGeom>
              <a:avLst/>
              <a:gdLst>
                <a:gd name="connsiteX0" fmla="*/ 561975 w 608816"/>
                <a:gd name="connsiteY0" fmla="*/ 1066800 h 1066800"/>
                <a:gd name="connsiteX1" fmla="*/ 552450 w 608816"/>
                <a:gd name="connsiteY1" fmla="*/ 704850 h 1066800"/>
                <a:gd name="connsiteX2" fmla="*/ 0 w 608816"/>
                <a:gd name="connsiteY2" fmla="*/ 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8816" h="1066800">
                  <a:moveTo>
                    <a:pt x="561975" y="1066800"/>
                  </a:moveTo>
                  <a:cubicBezTo>
                    <a:pt x="604044" y="974725"/>
                    <a:pt x="646113" y="882650"/>
                    <a:pt x="552450" y="704850"/>
                  </a:cubicBezTo>
                  <a:cubicBezTo>
                    <a:pt x="458787" y="527050"/>
                    <a:pt x="229393" y="263525"/>
                    <a:pt x="0" y="0"/>
                  </a:cubicBezTo>
                </a:path>
              </a:pathLst>
            </a:custGeom>
            <a:noFill/>
            <a:ln w="889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67849B-0A7A-40EB-AFCF-6B45EE24554F}"/>
                </a:ext>
              </a:extLst>
            </p:cNvPr>
            <p:cNvSpPr txBox="1"/>
            <p:nvPr/>
          </p:nvSpPr>
          <p:spPr>
            <a:xfrm>
              <a:off x="6496050" y="500390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/player.htm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420D8F-EA4E-4EE8-9F3A-4F542F0108E2}"/>
                </a:ext>
              </a:extLst>
            </p:cNvPr>
            <p:cNvSpPr txBox="1"/>
            <p:nvPr/>
          </p:nvSpPr>
          <p:spPr>
            <a:xfrm>
              <a:off x="2416961" y="459178"/>
              <a:ext cx="2743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You can now click the record icon to record the remote desktop session to a local file.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36F15D-4733-4726-A7B3-0E78DEBD1793}"/>
                </a:ext>
              </a:extLst>
            </p:cNvPr>
            <p:cNvCxnSpPr/>
            <p:nvPr/>
          </p:nvCxnSpPr>
          <p:spPr>
            <a:xfrm>
              <a:off x="4191000" y="895350"/>
              <a:ext cx="3086100" cy="4248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B29345-A60A-4D7F-8774-61E168539345}"/>
                </a:ext>
              </a:extLst>
            </p:cNvPr>
            <p:cNvSpPr txBox="1"/>
            <p:nvPr/>
          </p:nvSpPr>
          <p:spPr>
            <a:xfrm>
              <a:off x="2603421" y="5769236"/>
              <a:ext cx="2743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recording is done in browser memory and saved to disk when the recording ends.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99E390-BAEB-4525-B84C-44C9B53F31B4}"/>
                </a:ext>
              </a:extLst>
            </p:cNvPr>
            <p:cNvSpPr txBox="1"/>
            <p:nvPr/>
          </p:nvSpPr>
          <p:spPr>
            <a:xfrm>
              <a:off x="9051139" y="4836828"/>
              <a:ext cx="118131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Play back using the MeshCentral web player.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96D120-B267-41AC-BBE4-07BAC5FBD3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9029" y="2885431"/>
              <a:ext cx="422196" cy="1951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242E26-B092-448F-A0E5-DD4681BEEB49}"/>
                </a:ext>
              </a:extLst>
            </p:cNvPr>
            <p:cNvSpPr txBox="1"/>
            <p:nvPr/>
          </p:nvSpPr>
          <p:spPr>
            <a:xfrm rot="1176664">
              <a:off x="4802046" y="320416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9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D86B98-8960-4655-B185-935D558A0538}"/>
              </a:ext>
            </a:extLst>
          </p:cNvPr>
          <p:cNvGrpSpPr/>
          <p:nvPr/>
        </p:nvGrpSpPr>
        <p:grpSpPr>
          <a:xfrm>
            <a:off x="2846054" y="528205"/>
            <a:ext cx="6521524" cy="5770105"/>
            <a:chOff x="2846054" y="528205"/>
            <a:chExt cx="6521524" cy="57701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D0F7F5-476A-4230-BA71-834EC841D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488630">
              <a:off x="6182870" y="2000427"/>
              <a:ext cx="2976424" cy="3674706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6D56A3-1DCC-479C-967F-70994A2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45125">
              <a:off x="3076103" y="2051977"/>
              <a:ext cx="2976424" cy="363499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 descr="servercloud.png">
              <a:extLst>
                <a:ext uri="{FF2B5EF4-FFF2-40B4-BE49-F238E27FC236}">
                  <a16:creationId xmlns:a16="http://schemas.microsoft.com/office/drawing/2014/main" id="{143466F2-AAC6-473D-9623-F4FFD3BB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1618" y="1152524"/>
              <a:ext cx="2227382" cy="239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9CCF0-40B5-48D9-9120-3BD0A5835272}"/>
                </a:ext>
              </a:extLst>
            </p:cNvPr>
            <p:cNvSpPr txBox="1"/>
            <p:nvPr/>
          </p:nvSpPr>
          <p:spPr>
            <a:xfrm>
              <a:off x="2846054" y="1669636"/>
              <a:ext cx="15209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Web Site - Details tab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C5DA76-CC99-4D21-B136-DB1666507BA2}"/>
                </a:ext>
              </a:extLst>
            </p:cNvPr>
            <p:cNvSpPr txBox="1"/>
            <p:nvPr/>
          </p:nvSpPr>
          <p:spPr>
            <a:xfrm>
              <a:off x="7834851" y="1669635"/>
              <a:ext cx="1532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MeshCtrl - DeviceInfo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A2A945-EC8E-455E-BC27-86A13560453A}"/>
                </a:ext>
              </a:extLst>
            </p:cNvPr>
            <p:cNvSpPr txBox="1"/>
            <p:nvPr/>
          </p:nvSpPr>
          <p:spPr>
            <a:xfrm>
              <a:off x="5231554" y="690495"/>
              <a:ext cx="255037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MeshCtrl new “DeviceInfo” command can easily retrieve device information just like the details tab on the web site.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4F5AB8-3454-4479-B4C0-C99B80568963}"/>
                </a:ext>
              </a:extLst>
            </p:cNvPr>
            <p:cNvCxnSpPr/>
            <p:nvPr/>
          </p:nvCxnSpPr>
          <p:spPr>
            <a:xfrm>
              <a:off x="7046597" y="1314450"/>
              <a:ext cx="506728" cy="1034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0B3D97-2244-405A-B756-80932134C4FE}"/>
                </a:ext>
              </a:extLst>
            </p:cNvPr>
            <p:cNvSpPr txBox="1"/>
            <p:nvPr/>
          </p:nvSpPr>
          <p:spPr>
            <a:xfrm rot="1176664">
              <a:off x="7414599" y="528205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8F7105-C2BB-4AD8-A6C9-63373E95A8A3}"/>
                </a:ext>
              </a:extLst>
            </p:cNvPr>
            <p:cNvSpPr txBox="1"/>
            <p:nvPr/>
          </p:nvSpPr>
          <p:spPr>
            <a:xfrm>
              <a:off x="4688629" y="5867423"/>
              <a:ext cx="255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Optionally use the --json or --raw switches to change the output format.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AFE3D6-63CF-47F1-85D6-46A5E8F544E1}"/>
                </a:ext>
              </a:extLst>
            </p:cNvPr>
            <p:cNvCxnSpPr/>
            <p:nvPr/>
          </p:nvCxnSpPr>
          <p:spPr>
            <a:xfrm flipV="1">
              <a:off x="6279304" y="5248275"/>
              <a:ext cx="673946" cy="619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9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3CAC5-EA97-4A9B-94FA-3EE767C36DA6}"/>
              </a:ext>
            </a:extLst>
          </p:cNvPr>
          <p:cNvGrpSpPr/>
          <p:nvPr/>
        </p:nvGrpSpPr>
        <p:grpSpPr>
          <a:xfrm>
            <a:off x="3177876" y="548171"/>
            <a:ext cx="5836247" cy="5761657"/>
            <a:chOff x="2769151" y="357138"/>
            <a:chExt cx="5836247" cy="57616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8F1091-FE76-446E-BFFA-A6359D37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4561" y="1328509"/>
              <a:ext cx="4318416" cy="375370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2D6B1-22E6-40E2-B2C9-FFD51555D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00" r="6933"/>
            <a:stretch/>
          </p:blipFill>
          <p:spPr>
            <a:xfrm rot="540964">
              <a:off x="6705601" y="2962275"/>
              <a:ext cx="1811528" cy="2615234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34B0A4-ED50-44F8-A2EE-B8A8D473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371" y="857249"/>
              <a:ext cx="2019823" cy="3351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0E8672-843A-4185-934B-E8E625016065}"/>
                </a:ext>
              </a:extLst>
            </p:cNvPr>
            <p:cNvSpPr txBox="1"/>
            <p:nvPr/>
          </p:nvSpPr>
          <p:spPr>
            <a:xfrm>
              <a:off x="5692723" y="476588"/>
              <a:ext cx="274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MeshCentral Agent for Android</a:t>
              </a:r>
              <a:r>
                <a:rPr lang="en-US" sz="1200" dirty="0"/>
                <a:t> is not available on the Amazon app store.</a:t>
              </a:r>
              <a:endParaRPr 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232DC8-611F-446D-A91E-C087D0EA7CB8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5886450" y="938253"/>
              <a:ext cx="1178566" cy="1662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D8B650-1AD7-4D57-B296-7A84BACBD02D}"/>
                </a:ext>
              </a:extLst>
            </p:cNvPr>
            <p:cNvSpPr txBox="1"/>
            <p:nvPr/>
          </p:nvSpPr>
          <p:spPr>
            <a:xfrm rot="1459553">
              <a:off x="8092431" y="357138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961251-79C8-478E-8ABA-0D13D6F0CC90}"/>
                </a:ext>
              </a:extLst>
            </p:cNvPr>
            <p:cNvSpPr txBox="1"/>
            <p:nvPr/>
          </p:nvSpPr>
          <p:spPr>
            <a:xfrm>
              <a:off x="2769151" y="5472464"/>
              <a:ext cx="2436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Perfect for remotely managing Amazon and other Android devices that are compatible with this store.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143523-2B29-44B2-8E64-CC96C96C7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1781" y="4980621"/>
              <a:ext cx="1670019" cy="649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18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051177" y="1741298"/>
            <a:ext cx="7042747" cy="1627678"/>
            <a:chOff x="3189047" y="2073037"/>
            <a:chExt cx="7042747" cy="1627678"/>
          </a:xfrm>
        </p:grpSpPr>
        <p:sp>
          <p:nvSpPr>
            <p:cNvPr id="4" name="TextBox 3"/>
            <p:cNvSpPr txBox="1"/>
            <p:nvPr/>
          </p:nvSpPr>
          <p:spPr>
            <a:xfrm>
              <a:off x="3189047" y="2131055"/>
              <a:ext cx="67008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dirty="0"/>
                <a:t>MeshCentral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832650">
              <a:off x="9696070" y="2073037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Britannic Bold" panose="020B0903060703020204" pitchFamily="34" charset="0"/>
                    </a:rPr>
                    <a:t>HARDWARE TLS</a:t>
                  </a: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6181507" y="5459740"/>
              <a:ext cx="2440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MeshCentral.com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58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64F27-9272-409E-A8E4-0CDF0022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57" y="904086"/>
            <a:ext cx="3649696" cy="3156143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4C41F-28B5-4154-8BAB-F2AC2380C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92" y="904086"/>
            <a:ext cx="3649696" cy="3156143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22731-3216-46D2-BAD0-FA4718744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88" y="2733360"/>
            <a:ext cx="3649696" cy="3156143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CC979-5905-4BE4-96FC-D03CF26CC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153" y="2733360"/>
            <a:ext cx="3649696" cy="3156143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8478F-A83C-41A6-9929-3D5067E0E500}"/>
              </a:ext>
            </a:extLst>
          </p:cNvPr>
          <p:cNvSpPr txBox="1"/>
          <p:nvPr/>
        </p:nvSpPr>
        <p:spPr>
          <a:xfrm>
            <a:off x="2313057" y="499595"/>
            <a:ext cx="3002002" cy="33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YouTube channel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/c/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meshcentral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0EAD2-3245-4A93-831C-22DA94CEAD19}"/>
              </a:ext>
            </a:extLst>
          </p:cNvPr>
          <p:cNvSpPr txBox="1"/>
          <p:nvPr/>
        </p:nvSpPr>
        <p:spPr>
          <a:xfrm>
            <a:off x="6096000" y="499595"/>
            <a:ext cx="1348854" cy="33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C8C022-B23F-4F5A-98AB-E4B8CE55F530}"/>
              </a:ext>
            </a:extLst>
          </p:cNvPr>
          <p:cNvSpPr txBox="1"/>
          <p:nvPr/>
        </p:nvSpPr>
        <p:spPr>
          <a:xfrm>
            <a:off x="4266401" y="5953914"/>
            <a:ext cx="1696351" cy="33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MeshCentral.com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18C79-97ED-4C8F-9426-0C4F20E38EE3}"/>
              </a:ext>
            </a:extLst>
          </p:cNvPr>
          <p:cNvSpPr txBox="1"/>
          <p:nvPr/>
        </p:nvSpPr>
        <p:spPr>
          <a:xfrm>
            <a:off x="8084288" y="5953914"/>
            <a:ext cx="2086871" cy="33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Reddit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/r/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meshcentral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E54527-DCC9-400E-918F-999D74969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16" y="2733360"/>
            <a:ext cx="3649697" cy="3156143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9D4F66-42E4-4383-90EB-EDFECF3A45F6}"/>
              </a:ext>
            </a:extLst>
          </p:cNvPr>
          <p:cNvSpPr txBox="1"/>
          <p:nvPr/>
        </p:nvSpPr>
        <p:spPr>
          <a:xfrm>
            <a:off x="3193400" y="5953914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5665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459F8-EEBC-4A68-8497-A324E6F74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69" y="411593"/>
            <a:ext cx="2551189" cy="2966215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5C3DB-8A30-452C-9479-C8AF5751FD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71" y="411593"/>
            <a:ext cx="3480901" cy="2966215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9AF6A-6404-4D96-B726-11B1CCBC08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97" y="3518556"/>
            <a:ext cx="2303931" cy="2966215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6656C-9F09-424C-AEDB-35528A30B2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02" y="3518556"/>
            <a:ext cx="3106062" cy="2966215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7341A5-2A04-4904-9B7B-85A5EC4A34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93" y="411593"/>
            <a:ext cx="2888343" cy="2966215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4E4AA-E1D6-4DF3-A242-AC7F1571AB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49" y="3518557"/>
            <a:ext cx="3913874" cy="2966215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8DCD36-C501-42CA-BCF3-EF0D9593A4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8" y="411593"/>
            <a:ext cx="1668496" cy="2966215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2993E7-3A02-43CE-ADDA-A600529B7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104" y="3518556"/>
            <a:ext cx="1668496" cy="2966215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06AC2A1-36AC-4FBB-8753-E66780E1F99E}"/>
              </a:ext>
            </a:extLst>
          </p:cNvPr>
          <p:cNvGrpSpPr/>
          <p:nvPr/>
        </p:nvGrpSpPr>
        <p:grpSpPr>
          <a:xfrm>
            <a:off x="2016649" y="559029"/>
            <a:ext cx="8426834" cy="5596489"/>
            <a:chOff x="1746061" y="493714"/>
            <a:chExt cx="8426834" cy="559648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D38AC84-F2EB-4076-9FD6-F4FADEC122A8}"/>
                </a:ext>
              </a:extLst>
            </p:cNvPr>
            <p:cNvSpPr/>
            <p:nvPr/>
          </p:nvSpPr>
          <p:spPr>
            <a:xfrm>
              <a:off x="2602230" y="812547"/>
              <a:ext cx="6708747" cy="2328639"/>
            </a:xfrm>
            <a:prstGeom prst="roundRect">
              <a:avLst>
                <a:gd name="adj" fmla="val 865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7C2FB5-D053-46A9-A630-8AED0F4C3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5948" y="1114077"/>
              <a:ext cx="6369857" cy="202710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F56270-F244-4B38-B122-20A88ADE7FBE}"/>
                </a:ext>
              </a:extLst>
            </p:cNvPr>
            <p:cNvSpPr txBox="1"/>
            <p:nvPr/>
          </p:nvSpPr>
          <p:spPr>
            <a:xfrm>
              <a:off x="2713341" y="865081"/>
              <a:ext cx="64865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MeshCentral Twitter Channel Visits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15EF64-A49A-44FB-9ACC-A6CC67D16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478" y="493714"/>
              <a:ext cx="670819" cy="54470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B7F56B-C97F-4C7D-BC75-79391CC7A602}"/>
                </a:ext>
              </a:extLst>
            </p:cNvPr>
            <p:cNvSpPr txBox="1"/>
            <p:nvPr/>
          </p:nvSpPr>
          <p:spPr>
            <a:xfrm>
              <a:off x="8086519" y="3563503"/>
              <a:ext cx="20863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From November 14</a:t>
              </a:r>
              <a:r>
                <a:rPr lang="en-US" sz="1100" baseline="30000" dirty="0"/>
                <a:t>th</a:t>
              </a:r>
              <a:r>
                <a:rPr lang="en-US" sz="1100" dirty="0"/>
                <a:t> to December 11</a:t>
              </a:r>
              <a:r>
                <a:rPr lang="en-US" sz="1100" baseline="30000" dirty="0"/>
                <a:t>th</a:t>
              </a:r>
              <a:r>
                <a:rPr lang="en-US" sz="1100" dirty="0"/>
                <a:t>, the MeshCentral Twitter got 24.3k impressions, or 869 impressions a day.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0E9303-A28A-41AB-8D2D-94ACC457F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7064" y="2735249"/>
              <a:ext cx="410335" cy="732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01A1220-BE66-4455-9ABB-A271EDA6464D}"/>
                </a:ext>
              </a:extLst>
            </p:cNvPr>
            <p:cNvSpPr/>
            <p:nvPr/>
          </p:nvSpPr>
          <p:spPr>
            <a:xfrm>
              <a:off x="2047423" y="3555380"/>
              <a:ext cx="5957093" cy="1623730"/>
            </a:xfrm>
            <a:prstGeom prst="roundRect">
              <a:avLst>
                <a:gd name="adj" fmla="val 865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112F833-375C-46A8-9C3D-398A08709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9427" y="3986783"/>
              <a:ext cx="5739231" cy="119232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87FC80-9E38-4E70-A3EA-E41D812F738F}"/>
                </a:ext>
              </a:extLst>
            </p:cNvPr>
            <p:cNvSpPr txBox="1"/>
            <p:nvPr/>
          </p:nvSpPr>
          <p:spPr>
            <a:xfrm>
              <a:off x="2129426" y="3636109"/>
              <a:ext cx="57392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Daily subscribe growth on Reddit /r/MeshCentral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74CCD5-99EC-44FE-A725-4E2677BC7C1C}"/>
                </a:ext>
              </a:extLst>
            </p:cNvPr>
            <p:cNvSpPr txBox="1"/>
            <p:nvPr/>
          </p:nvSpPr>
          <p:spPr>
            <a:xfrm>
              <a:off x="2047423" y="5490039"/>
              <a:ext cx="20863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Reddit now has 2183 subscribers and now ranks in the top 10% of subreddits.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5B6E7FA-1F71-46A7-B3AE-1BD5EFCC4B82}"/>
                </a:ext>
              </a:extLst>
            </p:cNvPr>
            <p:cNvCxnSpPr/>
            <p:nvPr/>
          </p:nvCxnSpPr>
          <p:spPr>
            <a:xfrm flipV="1">
              <a:off x="3486609" y="5077306"/>
              <a:ext cx="771276" cy="419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8F0FF1-593D-41ED-8B02-24D99C8E3D88}"/>
                </a:ext>
              </a:extLst>
            </p:cNvPr>
            <p:cNvSpPr txBox="1"/>
            <p:nvPr/>
          </p:nvSpPr>
          <p:spPr>
            <a:xfrm>
              <a:off x="4761320" y="5179110"/>
              <a:ext cx="32431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from frontpagemetrics.com obtained on 12/11/2020.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D5C996-2826-4FBA-83FC-1E84A7054F99}"/>
                </a:ext>
              </a:extLst>
            </p:cNvPr>
            <p:cNvSpPr txBox="1"/>
            <p:nvPr/>
          </p:nvSpPr>
          <p:spPr>
            <a:xfrm>
              <a:off x="6069369" y="555935"/>
              <a:ext cx="32127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from analytics.twitter.com obtained on 12/11/2020.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DC6C36A-8CCF-4A9F-8475-25F1A2449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061" y="3113898"/>
              <a:ext cx="785323" cy="785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5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2931</Words>
  <Application>Microsoft Office PowerPoint</Application>
  <PresentationFormat>Widescreen</PresentationFormat>
  <Paragraphs>526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Adobe Gothic Std B</vt:lpstr>
      <vt:lpstr>Arial</vt:lpstr>
      <vt:lpstr>Arial Black</vt:lpstr>
      <vt:lpstr>Britannic Bold</vt:lpstr>
      <vt:lpstr>Calibri</vt:lpstr>
      <vt:lpstr>Calibri Light</vt:lpstr>
      <vt:lpstr>Courier New</vt:lpstr>
      <vt:lpstr>Neo Sans Intel Medium</vt:lpstr>
      <vt:lpstr>Office Theme</vt:lpstr>
      <vt:lpstr>PowerPoint Presentation</vt:lpstr>
      <vt:lpstr>Review of MeshCentral</vt:lpstr>
      <vt:lpstr>Downloads &amp; Stats</vt:lpstr>
      <vt:lpstr>PowerPoint Presentation</vt:lpstr>
      <vt:lpstr>PowerPoint Presentation</vt:lpstr>
      <vt:lpstr>State of Social Media</vt:lpstr>
      <vt:lpstr>PowerPoint Presentation</vt:lpstr>
      <vt:lpstr>PowerPoint Presentation</vt:lpstr>
      <vt:lpstr>PowerPoint Presentation</vt:lpstr>
      <vt:lpstr>PowerPoint Presentation</vt:lpstr>
      <vt:lpstr>MeshCentral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MeshCentral Hosting 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MeshCentral on Android</vt:lpstr>
      <vt:lpstr>PowerPoint Presentation</vt:lpstr>
      <vt:lpstr>PowerPoint Presentation</vt:lpstr>
      <vt:lpstr>PowerPoint Presentation</vt:lpstr>
      <vt:lpstr>PowerPoint Presentation</vt:lpstr>
      <vt:lpstr>MeshCentral macOS</vt:lpstr>
      <vt:lpstr>PowerPoint Presentation</vt:lpstr>
      <vt:lpstr>PowerPoint Presentation</vt:lpstr>
      <vt:lpstr>MeshCentral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MeshCentral Intel® AMT</vt:lpstr>
      <vt:lpstr>PowerPoint Presentation</vt:lpstr>
      <vt:lpstr>PowerPoint Presentation</vt:lpstr>
      <vt:lpstr>PowerPoint Presentation</vt:lpstr>
      <vt:lpstr>PowerPoint Presentation</vt:lpstr>
      <vt:lpstr>MeshCentral Assistant</vt:lpstr>
      <vt:lpstr>PowerPoint Presentation</vt:lpstr>
      <vt:lpstr>PowerPoint Presentation</vt:lpstr>
      <vt:lpstr>MeshCentral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Default</cp:lastModifiedBy>
  <cp:revision>121</cp:revision>
  <dcterms:created xsi:type="dcterms:W3CDTF">2018-07-25T01:48:02Z</dcterms:created>
  <dcterms:modified xsi:type="dcterms:W3CDTF">2022-06-30T20:08:31Z</dcterms:modified>
</cp:coreProperties>
</file>